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62" r:id="rId3"/>
    <p:sldId id="265" r:id="rId4"/>
    <p:sldId id="263" r:id="rId5"/>
    <p:sldId id="267" r:id="rId6"/>
    <p:sldId id="268" r:id="rId7"/>
    <p:sldId id="269" r:id="rId8"/>
    <p:sldId id="270" r:id="rId9"/>
    <p:sldId id="271" r:id="rId10"/>
    <p:sldId id="259" r:id="rId11"/>
    <p:sldId id="260" r:id="rId12"/>
    <p:sldId id="258" r:id="rId13"/>
    <p:sldId id="261" r:id="rId14"/>
    <p:sldId id="273" r:id="rId15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D88355-61D4-CC9A-A372-E1E2B12B2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FD0CDC-7AF3-324F-A988-B3D54F5F16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9E261-C4E8-6C86-0936-B1034AF0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69319-63ED-49C7-8F3B-D1AEF943E93A}" type="datetimeFigureOut">
              <a:rPr lang="ru-KZ" smtClean="0"/>
              <a:t>07.04.2026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1666D4-4589-ACE3-061E-5FB83C357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44FBB1-DBA9-B66A-68F4-D6E7A8EA7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1645-135F-40FA-966A-ACF7EF1B04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05005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8EADF1-262B-31E5-745C-1A3201089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C84A71-A705-747E-606E-5DBDD8FC2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051657-D10C-0E13-96A3-93BC3CD6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69319-63ED-49C7-8F3B-D1AEF943E93A}" type="datetimeFigureOut">
              <a:rPr lang="ru-KZ" smtClean="0"/>
              <a:t>07.04.2026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D94CC0-0AF4-4810-62E8-867BA5F9E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8640CE-B519-3C47-60D1-5E3F6D8C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1645-135F-40FA-966A-ACF7EF1B04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93155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F279686-B944-2766-284D-3D4843C5C9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786973-F091-81A3-B0C7-32A652A2F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7E8E2D-5A27-E9C4-9DDA-6E9471BF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69319-63ED-49C7-8F3B-D1AEF943E93A}" type="datetimeFigureOut">
              <a:rPr lang="ru-KZ" smtClean="0"/>
              <a:t>07.04.2026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F0398C-1B70-6B9D-80D9-CF46C7719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D6721-0A0E-B2C2-6F79-8A4692B36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1645-135F-40FA-966A-ACF7EF1B04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73180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5365B-B911-EFA5-D3A3-15604AFF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F91D85-12CF-FF91-9F84-BBF10F1D8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E85A18-716C-1A6B-F888-31AB32D1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69319-63ED-49C7-8F3B-D1AEF943E93A}" type="datetimeFigureOut">
              <a:rPr lang="ru-KZ" smtClean="0"/>
              <a:t>07.04.2026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09CE59-586B-873C-C88D-9D78D5A13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D3C2A5-6AD9-09D0-8663-B51BBD61B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1645-135F-40FA-966A-ACF7EF1B04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40519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70E38F-904B-E29C-A0B9-5E78280B2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D2A11F-D655-EB26-554A-21995DC5F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E9E0C7-0F2C-E821-12D9-D06FF3AE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69319-63ED-49C7-8F3B-D1AEF943E93A}" type="datetimeFigureOut">
              <a:rPr lang="ru-KZ" smtClean="0"/>
              <a:t>07.04.2026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39468D-DF7C-772C-D86E-B18890438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9EAC5E-1B92-5003-DEAF-14D758149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1645-135F-40FA-966A-ACF7EF1B04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03569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BC8E5-D640-214C-6D93-041B6195C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EE5B06-F864-5DFF-F97D-0A95C1A457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0D9E35-9E66-5B41-FE79-6CEED18A8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10954C-7ACD-B167-FF71-53F1B1AB0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69319-63ED-49C7-8F3B-D1AEF943E93A}" type="datetimeFigureOut">
              <a:rPr lang="ru-KZ" smtClean="0"/>
              <a:t>07.04.2026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C9BE6E-FA13-D5A7-6354-513087AA5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062A42-7100-45E9-0053-0F521976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1645-135F-40FA-966A-ACF7EF1B04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38146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12A7C-B8F6-1ED2-2B36-91F94BD47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D59AFA-2818-8EDD-6B31-6124BCFF0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D04EC8-F69F-083F-19AC-9522A1AE2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764CE9-3252-2C93-7005-12E99331C9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0310F38-35F2-8BEA-B6AA-83DC537BB9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F69FAC4-FA4C-EA30-C4FB-64D969F6B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69319-63ED-49C7-8F3B-D1AEF943E93A}" type="datetimeFigureOut">
              <a:rPr lang="ru-KZ" smtClean="0"/>
              <a:t>07.04.2026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8CEE928-2811-4CD0-14BA-C3A85E79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6B1C88-2F8F-6019-DB7E-8A6181719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1645-135F-40FA-966A-ACF7EF1B04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14273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4C281-4750-DB24-FE78-AAF6D5602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A9BECA3-235E-27F9-3EAD-EA821D76B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69319-63ED-49C7-8F3B-D1AEF943E93A}" type="datetimeFigureOut">
              <a:rPr lang="ru-KZ" smtClean="0"/>
              <a:t>07.04.2026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5C66D8-6D32-DC37-AB00-F1CC7B891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D1BAA85-71D3-DDB7-E842-30DF028B8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1645-135F-40FA-966A-ACF7EF1B04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71226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7E1986-AAD6-AE4D-F0E0-C73EE265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69319-63ED-49C7-8F3B-D1AEF943E93A}" type="datetimeFigureOut">
              <a:rPr lang="ru-KZ" smtClean="0"/>
              <a:t>07.04.2026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259B66D-6E59-ADB7-400A-EF320176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070ADF-8A94-26BE-378D-40140D82E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1645-135F-40FA-966A-ACF7EF1B04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55986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38A8F0-630D-5BC1-EECC-AC24D86C8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9A2272-E59C-0200-E8F5-D4AE9A248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AE5EB5-D07C-9BCF-3EEB-034E2FBC1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946FE5-7140-BEC3-82CD-DDCA10A96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69319-63ED-49C7-8F3B-D1AEF943E93A}" type="datetimeFigureOut">
              <a:rPr lang="ru-KZ" smtClean="0"/>
              <a:t>07.04.2026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B902C6-6DE6-32AD-64C0-18F84E693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5AF2B1-259C-CEBC-E115-3D10EE18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1645-135F-40FA-966A-ACF7EF1B04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7087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932A31-5983-C617-469C-82D4FCD32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DACFCEC-75B6-34D9-BF45-30EA251043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404D33-06AB-7407-16BF-D2B5EE2535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DAF1AB-4672-8639-D62A-47D75DC2C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69319-63ED-49C7-8F3B-D1AEF943E93A}" type="datetimeFigureOut">
              <a:rPr lang="ru-KZ" smtClean="0"/>
              <a:t>07.04.2026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17B50A-7ECF-DF1D-C6B2-A3F426EAD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49BBD6-53A1-E9BE-8C1E-2AEFFAC97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61645-135F-40FA-966A-ACF7EF1B04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42883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E9F31-04C0-D8E1-9DF9-96F571124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B54EBE-E268-FC9E-1F86-A5F16C954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C11C8D-801B-6AA5-A7D6-7A79E28FB3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69319-63ED-49C7-8F3B-D1AEF943E93A}" type="datetimeFigureOut">
              <a:rPr lang="ru-KZ" smtClean="0"/>
              <a:t>07.04.2026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6B407A-1709-384D-3B15-5AFFA0B53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237775-E518-F01F-2E9C-F37A48DEE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61645-135F-40FA-966A-ACF7EF1B04C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50357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E65866-96C5-F4FB-2F38-11B5310E7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091BBD8-5D12-326B-49AA-35180DC6F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7" y="262175"/>
            <a:ext cx="11611690" cy="63336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8B806F-EF9B-3832-ADE3-0BE202EC84D8}"/>
              </a:ext>
            </a:extLst>
          </p:cNvPr>
          <p:cNvSpPr txBox="1"/>
          <p:nvPr/>
        </p:nvSpPr>
        <p:spPr>
          <a:xfrm>
            <a:off x="3462528" y="765159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Сегодняшняя беспечность — завтрашняя ответственность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928768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текст, снимок экрана, программное обеспечение, веб-страниц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7D093CC-F867-6D09-3843-882DFA0BC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3600" t="6166" r="29518" b="13349"/>
          <a:stretch>
            <a:fillRect/>
          </a:stretch>
        </p:blipFill>
        <p:spPr>
          <a:xfrm>
            <a:off x="274320" y="206431"/>
            <a:ext cx="3962885" cy="637725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снимок экрана, программное обеспечение, веб-страниц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58BFCA8-E913-617D-ABC1-B5FD8978BE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129" t="7015" r="28538" b="12177"/>
          <a:stretch>
            <a:fillRect/>
          </a:stretch>
        </p:blipFill>
        <p:spPr>
          <a:xfrm>
            <a:off x="7819424" y="246809"/>
            <a:ext cx="3930616" cy="6246066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снимок экрана, число, диаграмм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CF47E8C-CAFF-0097-B964-6D888A49E9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933" t="6164" r="25347" b="7361"/>
          <a:stretch>
            <a:fillRect/>
          </a:stretch>
        </p:blipFill>
        <p:spPr>
          <a:xfrm>
            <a:off x="4167071" y="1078992"/>
            <a:ext cx="3857857" cy="502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23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55B7BDC-378F-3712-C48A-141EBE2E3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1" r="-998"/>
          <a:stretch>
            <a:fillRect/>
          </a:stretch>
        </p:blipFill>
        <p:spPr>
          <a:xfrm>
            <a:off x="262729" y="1216152"/>
            <a:ext cx="8132221" cy="503961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ACA06F3-56BF-CEB9-CDB5-EFF03A7B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365125"/>
            <a:ext cx="10860024" cy="851027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Талапқа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сай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киім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үлгісі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осылай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болу керек!</a:t>
            </a:r>
            <a:endParaRPr lang="ru-KZ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153E24-C316-C0AC-C8E6-AB8F849FB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37466"/>
          <a:stretch>
            <a:fillRect/>
          </a:stretch>
        </p:blipFill>
        <p:spPr>
          <a:xfrm>
            <a:off x="8394950" y="2299716"/>
            <a:ext cx="3571652" cy="225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3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CFCBC-C203-95A5-01B3-64AFA4636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Қыздың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көркі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шашында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шаштың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көркі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өрімінде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EEFE702-78C6-4D5B-E07A-904271AC9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03" y="1423289"/>
            <a:ext cx="1738926" cy="30914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5FD8AF-BA4A-A3D3-A1D5-CC0DE03EE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13" y="1300820"/>
            <a:ext cx="2200084" cy="39112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E1987C-C0BE-6415-3FA7-17E8C32F1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368" y="1300820"/>
            <a:ext cx="2504885" cy="44531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A241B4-0878-80FF-31B1-19EBE5FFBD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91" y="1423289"/>
            <a:ext cx="2664333" cy="47365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1646435-B622-151F-6781-6289AB8BE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604" y="2288149"/>
            <a:ext cx="2504885" cy="445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37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5A6B9F-2396-1F7E-A24B-1E13169AA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61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Нет украшения прекраснее, чем аккуратные косы</a:t>
            </a:r>
            <a:endParaRPr lang="ru-KZ" sz="3600" b="1" dirty="0">
              <a:solidFill>
                <a:srgbClr val="002060"/>
              </a:solidFill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31442051-D333-DD43-D747-5EB6271D4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7" y="1033875"/>
            <a:ext cx="2447627" cy="43513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3D230F-C4AC-E43C-9359-6A7E8CAFF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568" y="1569593"/>
            <a:ext cx="2858452" cy="50816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BAB632E-E1E5-5840-184D-3ED5C4001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472" y="1033875"/>
            <a:ext cx="3071451" cy="409526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37D27A-9235-FAC0-B9E2-858C3DA50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867" y="1569593"/>
            <a:ext cx="2858452" cy="508169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C25F577-5E04-A2E2-B5CA-D23355B3CD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9" t="13821" r="11708" b="-14753"/>
          <a:stretch>
            <a:fillRect/>
          </a:stretch>
        </p:blipFill>
        <p:spPr>
          <a:xfrm>
            <a:off x="5178263" y="2148839"/>
            <a:ext cx="1961494" cy="532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33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3A4DCC5-4EC0-081E-C926-5DE2C93C7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1825625"/>
            <a:ext cx="10347960" cy="1365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k-KZ" sz="6600" dirty="0">
                <a:solidFill>
                  <a:srgbClr val="002060"/>
                </a:solidFill>
              </a:rPr>
              <a:t>НАЗАРЛАРЫҢЫЗҒА РАҚМЕТ!</a:t>
            </a:r>
            <a:endParaRPr lang="ru-KZ" sz="6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762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CF9EEF-5A49-470D-4685-9DB5B9F93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4504" y="566929"/>
            <a:ext cx="6449568" cy="2724912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👉 «Бала </a:t>
            </a:r>
            <a:r>
              <a:rPr lang="ru-RU" sz="4400" b="1" dirty="0" err="1">
                <a:solidFill>
                  <a:srgbClr val="002060"/>
                </a:solidFill>
              </a:rPr>
              <a:t>ғой</a:t>
            </a:r>
            <a:r>
              <a:rPr lang="ru-RU" sz="4400" b="1" dirty="0">
                <a:solidFill>
                  <a:srgbClr val="002060"/>
                </a:solidFill>
              </a:rPr>
              <a:t>…»</a:t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👉 «</a:t>
            </a:r>
            <a:r>
              <a:rPr lang="ru-RU" sz="4400" b="1" dirty="0" err="1">
                <a:solidFill>
                  <a:srgbClr val="002060"/>
                </a:solidFill>
              </a:rPr>
              <a:t>Өседі</a:t>
            </a:r>
            <a:r>
              <a:rPr lang="ru-RU" sz="4400" b="1" dirty="0">
                <a:solidFill>
                  <a:srgbClr val="002060"/>
                </a:solidFill>
              </a:rPr>
              <a:t>, </a:t>
            </a:r>
            <a:r>
              <a:rPr lang="ru-RU" sz="4400" b="1" dirty="0" err="1">
                <a:solidFill>
                  <a:srgbClr val="002060"/>
                </a:solidFill>
              </a:rPr>
              <a:t>түзеледі</a:t>
            </a:r>
            <a:r>
              <a:rPr lang="ru-RU" sz="4400" b="1" dirty="0">
                <a:solidFill>
                  <a:srgbClr val="002060"/>
                </a:solidFill>
              </a:rPr>
              <a:t>…»</a:t>
            </a:r>
            <a:br>
              <a:rPr lang="ru-KZ" b="1" dirty="0">
                <a:solidFill>
                  <a:srgbClr val="002060"/>
                </a:solidFill>
              </a:rPr>
            </a:br>
            <a:endParaRPr lang="ru-KZ" b="1" dirty="0">
              <a:solidFill>
                <a:srgbClr val="002060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4EA359C-F674-C7A5-1C71-979CEB0FFE15}"/>
              </a:ext>
            </a:extLst>
          </p:cNvPr>
          <p:cNvSpPr txBox="1">
            <a:spLocks/>
          </p:cNvSpPr>
          <p:nvPr/>
        </p:nvSpPr>
        <p:spPr>
          <a:xfrm>
            <a:off x="4117848" y="3566160"/>
            <a:ext cx="7632192" cy="23774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>
                <a:solidFill>
                  <a:srgbClr val="002060"/>
                </a:solidFill>
              </a:rPr>
              <a:t>👉 «Он же ребёнок…»</a:t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👉 «Вырастет — исправится…»</a:t>
            </a:r>
            <a:br>
              <a:rPr lang="ru-KZ" b="1" dirty="0">
                <a:solidFill>
                  <a:srgbClr val="002060"/>
                </a:solidFill>
              </a:rPr>
            </a:br>
            <a:endParaRPr lang="ru-KZ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886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DB8E6-D4DB-0325-05CD-476690CC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9A2B338-84B0-CA57-7A02-63272769F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3" y="207137"/>
            <a:ext cx="11523853" cy="62857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61F775-2503-4C46-99AD-44528C51E3AE}"/>
              </a:ext>
            </a:extLst>
          </p:cNvPr>
          <p:cNvSpPr txBox="1"/>
          <p:nvPr/>
        </p:nvSpPr>
        <p:spPr>
          <a:xfrm>
            <a:off x="3623310" y="5846544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👉 </a:t>
            </a:r>
            <a:r>
              <a:rPr lang="ru-RU" b="1" dirty="0"/>
              <a:t>«За последние 2 года (2024–2026) уровень правонарушений среди учащихся увеличился в 2 раза.»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745652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AF5B816-EB6A-F473-8880-8780ACAE1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16023"/>
          </a:xfrm>
        </p:spPr>
        <p:txBody>
          <a:bodyPr/>
          <a:lstStyle/>
          <a:p>
            <a:pPr marL="0" indent="0">
              <a:buNone/>
            </a:pPr>
            <a:r>
              <a:rPr lang="ru-KZ" sz="6600" dirty="0">
                <a:solidFill>
                  <a:srgbClr val="002060"/>
                </a:solidFill>
              </a:rPr>
              <a:t>16 </a:t>
            </a:r>
            <a:r>
              <a:rPr lang="ru-KZ" sz="6600" dirty="0" err="1">
                <a:solidFill>
                  <a:srgbClr val="002060"/>
                </a:solidFill>
              </a:rPr>
              <a:t>жастан</a:t>
            </a:r>
            <a:r>
              <a:rPr lang="ru-KZ" sz="6600" dirty="0">
                <a:solidFill>
                  <a:srgbClr val="002060"/>
                </a:solidFill>
              </a:rPr>
              <a:t> </a:t>
            </a:r>
            <a:r>
              <a:rPr lang="ru-KZ" sz="6600" dirty="0" err="1">
                <a:solidFill>
                  <a:srgbClr val="002060"/>
                </a:solidFill>
              </a:rPr>
              <a:t>бастап</a:t>
            </a:r>
            <a:r>
              <a:rPr lang="ru-KZ" sz="6600" dirty="0">
                <a:solidFill>
                  <a:srgbClr val="002060"/>
                </a:solidFill>
              </a:rPr>
              <a:t> бала – </a:t>
            </a:r>
            <a:r>
              <a:rPr lang="ru-KZ" sz="6600" b="1" dirty="0" err="1">
                <a:solidFill>
                  <a:srgbClr val="002060"/>
                </a:solidFill>
              </a:rPr>
              <a:t>заң</a:t>
            </a:r>
            <a:r>
              <a:rPr lang="ru-KZ" sz="6600" b="1" dirty="0">
                <a:solidFill>
                  <a:srgbClr val="002060"/>
                </a:solidFill>
              </a:rPr>
              <a:t> </a:t>
            </a:r>
            <a:r>
              <a:rPr lang="ru-KZ" sz="6600" b="1" dirty="0" err="1">
                <a:solidFill>
                  <a:srgbClr val="002060"/>
                </a:solidFill>
              </a:rPr>
              <a:t>алдында</a:t>
            </a:r>
            <a:r>
              <a:rPr lang="ru-KZ" sz="6600" b="1" dirty="0">
                <a:solidFill>
                  <a:srgbClr val="002060"/>
                </a:solidFill>
              </a:rPr>
              <a:t> </a:t>
            </a:r>
            <a:r>
              <a:rPr lang="ru-KZ" sz="6600" b="1" dirty="0" err="1">
                <a:solidFill>
                  <a:srgbClr val="002060"/>
                </a:solidFill>
              </a:rPr>
              <a:t>жауапты</a:t>
            </a:r>
            <a:r>
              <a:rPr lang="ru-KZ" sz="6600" b="1" dirty="0">
                <a:solidFill>
                  <a:srgbClr val="002060"/>
                </a:solidFill>
              </a:rPr>
              <a:t> </a:t>
            </a:r>
            <a:r>
              <a:rPr lang="ru-KZ" sz="6600" b="1" dirty="0" err="1">
                <a:solidFill>
                  <a:srgbClr val="002060"/>
                </a:solidFill>
              </a:rPr>
              <a:t>тұлға</a:t>
            </a:r>
            <a:r>
              <a:rPr lang="ru-KZ" sz="6600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endParaRPr lang="ru-K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86F089-D1D6-D947-4FA2-78202B4D94AA}"/>
              </a:ext>
            </a:extLst>
          </p:cNvPr>
          <p:cNvSpPr txBox="1"/>
          <p:nvPr/>
        </p:nvSpPr>
        <p:spPr>
          <a:xfrm>
            <a:off x="838200" y="4041649"/>
            <a:ext cx="108844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002060"/>
                </a:solidFill>
              </a:rPr>
              <a:t>С 16 лет ребёнок становится лицом, несущим ответственность перед законом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899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770584-559C-5DDD-19E5-E4469434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0C6FD0C-6B3E-8C35-F0A5-1B61804EC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88" y="224012"/>
            <a:ext cx="11751623" cy="6409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A96E06-50DF-07DA-2BCF-DB604D7CBF8E}"/>
              </a:ext>
            </a:extLst>
          </p:cNvPr>
          <p:cNvSpPr txBox="1"/>
          <p:nvPr/>
        </p:nvSpPr>
        <p:spPr>
          <a:xfrm>
            <a:off x="7150608" y="1241566"/>
            <a:ext cx="49103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/>
              <a:t>👉 </a:t>
            </a:r>
            <a:r>
              <a:rPr lang="ru-RU" b="1" dirty="0"/>
              <a:t>«В законе указано, что “бездействие” также считается правонарушением.</a:t>
            </a:r>
            <a:endParaRPr lang="ru-RU" dirty="0"/>
          </a:p>
          <a:p>
            <a:pPr>
              <a:buNone/>
            </a:pPr>
            <a:r>
              <a:rPr lang="ru-RU" dirty="0"/>
              <a:t>Что это означает?</a:t>
            </a:r>
            <a:br>
              <a:rPr lang="ru-RU" dirty="0"/>
            </a:br>
            <a:r>
              <a:rPr lang="ru-RU" dirty="0"/>
              <a:t>👉 </a:t>
            </a:r>
            <a:r>
              <a:rPr lang="ru-RU" b="1" dirty="0"/>
              <a:t>Ничего не делать — тоже ответственность.</a:t>
            </a:r>
            <a:endParaRPr lang="ru-RU" dirty="0"/>
          </a:p>
          <a:p>
            <a:pPr>
              <a:buNone/>
            </a:pPr>
            <a:r>
              <a:rPr lang="ru-RU" dirty="0"/>
              <a:t>– не посещать занятия</a:t>
            </a:r>
            <a:br>
              <a:rPr lang="ru-RU" dirty="0"/>
            </a:br>
            <a:r>
              <a:rPr lang="ru-RU" dirty="0"/>
              <a:t>– не выполнять домашние задания</a:t>
            </a:r>
            <a:br>
              <a:rPr lang="ru-RU" dirty="0"/>
            </a:br>
            <a:r>
              <a:rPr lang="ru-RU" dirty="0"/>
              <a:t>– не участвовать в школьной жизни</a:t>
            </a:r>
          </a:p>
          <a:p>
            <a:pPr>
              <a:buNone/>
            </a:pPr>
            <a:r>
              <a:rPr lang="ru-RU" dirty="0"/>
              <a:t>👉 </a:t>
            </a:r>
            <a:r>
              <a:rPr lang="ru-RU" b="1" dirty="0"/>
              <a:t>Всё это — тревожный сигнал.»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4901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0DCFAD-1AF3-043A-6B71-96D504906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56CD942-B8C7-6290-61EC-BD5A8215B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9" y="365125"/>
            <a:ext cx="11708257" cy="6386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9E07AB-71B3-7D25-444C-4BCCC27E1C40}"/>
              </a:ext>
            </a:extLst>
          </p:cNvPr>
          <p:cNvSpPr txBox="1"/>
          <p:nvPr/>
        </p:nvSpPr>
        <p:spPr>
          <a:xfrm>
            <a:off x="1035558" y="4809744"/>
            <a:ext cx="929716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dirty="0"/>
              <a:t>👉 </a:t>
            </a:r>
            <a:r>
              <a:rPr lang="ru-RU" sz="2800" b="1" dirty="0"/>
              <a:t>«В Законе “Об образовании” чётко указано, что родители несут ответственность за воспитание ребёнка.</a:t>
            </a:r>
            <a:endParaRPr lang="ru-RU" sz="2800" dirty="0"/>
          </a:p>
          <a:p>
            <a:pPr>
              <a:buNone/>
            </a:pPr>
            <a:r>
              <a:rPr lang="ru-RU" sz="2800" dirty="0"/>
              <a:t>Это не просто слова.</a:t>
            </a:r>
            <a:br>
              <a:rPr lang="ru-RU" sz="2800" dirty="0"/>
            </a:br>
            <a:r>
              <a:rPr lang="ru-RU" sz="2800" dirty="0"/>
              <a:t>👉 </a:t>
            </a:r>
            <a:r>
              <a:rPr lang="ru-RU" sz="2800" b="1" dirty="0"/>
              <a:t>Это — закон.»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22329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3C3556-6F6F-A71D-49FE-202096707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129543B-1E7B-3D63-320E-1FC07E29A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69" y="170560"/>
            <a:ext cx="11645303" cy="635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0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16B51-F91D-8315-494D-270C31FC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B0D7BC-D7AD-B255-3244-7FA64414C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27" y="365125"/>
            <a:ext cx="11137114" cy="607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54640E-B4CB-977C-E9DA-04BE48970EA1}"/>
              </a:ext>
            </a:extLst>
          </p:cNvPr>
          <p:cNvSpPr txBox="1"/>
          <p:nvPr/>
        </p:nvSpPr>
        <p:spPr>
          <a:xfrm>
            <a:off x="6025897" y="914400"/>
            <a:ext cx="5010911" cy="1216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/>
              <a:t>👉 </a:t>
            </a:r>
            <a:r>
              <a:rPr lang="ru-RU" b="1" dirty="0"/>
              <a:t>Ребёнку больше всего нужно не телефон.</a:t>
            </a:r>
            <a:br>
              <a:rPr lang="ru-RU" dirty="0"/>
            </a:br>
            <a:r>
              <a:rPr lang="ru-RU" b="1" dirty="0"/>
              <a:t>Не одежда.</a:t>
            </a:r>
            <a:br>
              <a:rPr lang="ru-RU" dirty="0"/>
            </a:br>
            <a:r>
              <a:rPr lang="ru-RU" b="1" dirty="0"/>
              <a:t>И даже не деньги.</a:t>
            </a:r>
            <a:endParaRPr lang="ru-RU" dirty="0"/>
          </a:p>
          <a:p>
            <a:pPr>
              <a:buNone/>
            </a:pPr>
            <a:r>
              <a:rPr lang="ru-RU" dirty="0"/>
              <a:t>👉 </a:t>
            </a:r>
            <a:r>
              <a:rPr lang="ru-RU" b="1" dirty="0"/>
              <a:t>Ему нужны внимание и контроль.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4720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741F4-5809-744D-718E-8DEBA9863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37B483-5F2A-58BD-2ADF-E3CFEA25F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41" y="164592"/>
            <a:ext cx="11835384" cy="6455664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453D025C-3817-DE0F-E02D-E2F196A57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041" y="6911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Закон Республики Казахстан «Об образовании»;</a:t>
            </a:r>
            <a:r>
              <a:rPr kumimoji="0" lang="ru-KZ" altLang="ru-K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Закон Республики Казахстан «О профилактике правонарушений среди несовершеннолетних»;</a:t>
            </a:r>
            <a:r>
              <a:rPr kumimoji="0" lang="ru-KZ" altLang="ru-K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KZ" altLang="ru-K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Кодекс Республики Казахстан об административных правонарушениях.</a:t>
            </a:r>
            <a:r>
              <a:rPr kumimoji="0" lang="ru-KZ" altLang="ru-K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16394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228</Words>
  <Application>Microsoft Office PowerPoint</Application>
  <PresentationFormat>Широкоэкранный</PresentationFormat>
  <Paragraphs>21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👉 «Бала ғой…» 👉 «Өседі, түзеледі…»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Талапқа сай киім үлгісі осылай болу керек!</vt:lpstr>
      <vt:lpstr>Қыздың көркі – шашында, шаштың көркі – өрімінде.</vt:lpstr>
      <vt:lpstr>Нет украшения прекраснее, чем аккуратные косы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ARYSTAN IT GROUP</dc:creator>
  <cp:lastModifiedBy>ARYSTAN IT GROUP</cp:lastModifiedBy>
  <cp:revision>70</cp:revision>
  <dcterms:created xsi:type="dcterms:W3CDTF">2026-02-17T06:44:02Z</dcterms:created>
  <dcterms:modified xsi:type="dcterms:W3CDTF">2026-04-07T12:16:00Z</dcterms:modified>
</cp:coreProperties>
</file>