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8" r:id="rId5"/>
    <p:sldId id="260" r:id="rId6"/>
    <p:sldId id="267" r:id="rId7"/>
    <p:sldId id="266" r:id="rId8"/>
    <p:sldId id="261" r:id="rId9"/>
    <p:sldId id="269" r:id="rId10"/>
    <p:sldId id="259" r:id="rId11"/>
    <p:sldId id="270" r:id="rId12"/>
    <p:sldId id="271" r:id="rId13"/>
    <p:sldId id="262" r:id="rId14"/>
    <p:sldId id="263" r:id="rId15"/>
    <p:sldId id="264" r:id="rId16"/>
    <p:sldId id="265" r:id="rId17"/>
  </p:sldIdLst>
  <p:sldSz cx="14630400" cy="8229600"/>
  <p:notesSz cx="6742113" cy="9872663"/>
  <p:embeddedFontLst>
    <p:embeddedFont>
      <p:font typeface="Barlow" panose="00000500000000000000" pitchFamily="2" charset="0"/>
      <p:regular r:id="rId19"/>
      <p:bold r:id="rId20"/>
      <p:italic r:id="rId21"/>
      <p:boldItalic r:id="rId22"/>
    </p:embeddedFont>
    <p:embeddedFont>
      <p:font typeface="Barlow Medium" panose="00000600000000000000" pitchFamily="2" charset="0"/>
      <p:regular r:id="rId23"/>
      <p:italic r:id="rId24"/>
    </p:embeddedFont>
    <p:embeddedFont>
      <p:font typeface="Inter"/>
      <p:regular r:id="rId25"/>
    </p:embeddedFont>
    <p:embeddedFont>
      <p:font typeface="Manrope Semi Bold"/>
      <p:regular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Slab" pitchFamily="2" charset="0"/>
      <p:regular r:id="rId31"/>
      <p:bold r:id="rId32"/>
    </p:embeddedFont>
  </p:embeddedFontLst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84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59" tIns="33229" rIns="66459" bIns="3322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59" tIns="33229" rIns="66459" bIns="33229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831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«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Границы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допустимого: педагогическая этика в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конфликтных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ситуациях</a:t>
            </a:r>
            <a:r>
              <a:rPr lang="ru-RU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»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87620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Нормативно-правовое регулирование профессионального поведения педагогов в образовательной среде </a:t>
            </a:r>
            <a:r>
              <a:rPr lang="en-US" sz="15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Республики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Казахстан</a:t>
            </a:r>
            <a:endParaRPr lang="ru-RU" sz="1550" dirty="0">
              <a:solidFill>
                <a:srgbClr val="15213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ru-RU" sz="1550" dirty="0">
              <a:solidFill>
                <a:srgbClr val="15213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Подготовила с ИИ: </a:t>
            </a:r>
            <a:r>
              <a:rPr lang="ru-RU" sz="15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Паршакова</a:t>
            </a:r>
            <a:r>
              <a:rPr lang="ru-RU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А.А. учитель химии и биологии, педагог – исследователь 2026 год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47963"/>
            <a:ext cx="2268379" cy="333613"/>
          </a:xfrm>
          <a:prstGeom prst="roundRect">
            <a:avLst>
              <a:gd name="adj" fmla="val 18990"/>
            </a:avLst>
          </a:prstGeom>
          <a:solidFill>
            <a:srgbClr val="E6D5B8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899" y="939403"/>
            <a:ext cx="150733" cy="1507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2999" y="904518"/>
            <a:ext cx="1816060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ПРАКТИЧЕСКИЕ КЕЙСЫ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793790" y="1253133"/>
            <a:ext cx="7108984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chemeClr val="accent1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Реальные ситуации: кейсы 4–5</a:t>
            </a:r>
            <a:endParaRPr lang="en-US" sz="3700" dirty="0">
              <a:solidFill>
                <a:schemeClr val="accent1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2110859"/>
            <a:ext cx="6431875" cy="2663547"/>
          </a:xfrm>
          <a:prstGeom prst="roundRect">
            <a:avLst>
              <a:gd name="adj" fmla="val 2973"/>
            </a:avLst>
          </a:prstGeom>
          <a:solidFill>
            <a:srgbClr val="ECF0EF"/>
          </a:solidFill>
          <a:ln/>
        </p:spPr>
      </p:sp>
      <p:sp>
        <p:nvSpPr>
          <p:cNvPr id="7" name="Text 4"/>
          <p:cNvSpPr/>
          <p:nvPr/>
        </p:nvSpPr>
        <p:spPr>
          <a:xfrm>
            <a:off x="982266" y="2299335"/>
            <a:ext cx="6036469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📌 Кейс 4: Обсуждение ученика в негативном ключе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82266" y="2716649"/>
            <a:ext cx="6054923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 в учительской говорит: </a:t>
            </a:r>
            <a:r>
              <a:rPr lang="en-US" sz="145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«Этот ученик безнадёжный, с ним бесполезно работать»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982266" y="3375541"/>
            <a:ext cx="6054923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Нарушение:</a:t>
            </a: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нарушение профессиональной этики, формирование негативного отношения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982266" y="4034433"/>
            <a:ext cx="6054923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Ответственность:</a:t>
            </a: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замечание от администрации · снижение профессиональной оценки при аттестации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7404735" y="2110859"/>
            <a:ext cx="6431875" cy="2663547"/>
          </a:xfrm>
          <a:prstGeom prst="roundRect">
            <a:avLst>
              <a:gd name="adj" fmla="val 2973"/>
            </a:avLst>
          </a:prstGeom>
          <a:solidFill>
            <a:srgbClr val="ECF0EF"/>
          </a:solidFill>
          <a:ln/>
        </p:spPr>
      </p:sp>
      <p:sp>
        <p:nvSpPr>
          <p:cNvPr id="12" name="Text 9"/>
          <p:cNvSpPr/>
          <p:nvPr/>
        </p:nvSpPr>
        <p:spPr>
          <a:xfrm>
            <a:off x="7593211" y="2299335"/>
            <a:ext cx="5195411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📌 Кейс 5: Эмоциональное поведение (крик)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7593211" y="2716649"/>
            <a:ext cx="6054923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 кричит на ученика на уроке.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7593211" y="3099792"/>
            <a:ext cx="6054923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Нарушение:</a:t>
            </a: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психологическое давление, нарушение этики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7593211" y="3482935"/>
            <a:ext cx="6054923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Ответственность:</a:t>
            </a: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жалоба · выговор · при систематичности — </a:t>
            </a:r>
            <a:r>
              <a:rPr lang="en-US" sz="14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увольнение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793790" y="4975860"/>
            <a:ext cx="6431875" cy="2405658"/>
          </a:xfrm>
          <a:prstGeom prst="roundRect">
            <a:avLst>
              <a:gd name="adj" fmla="val 3292"/>
            </a:avLst>
          </a:prstGeom>
          <a:solidFill>
            <a:srgbClr val="ECF0EF"/>
          </a:solidFill>
          <a:ln/>
        </p:spPr>
      </p:sp>
      <p:sp>
        <p:nvSpPr>
          <p:cNvPr id="17" name="Text 14"/>
          <p:cNvSpPr/>
          <p:nvPr/>
        </p:nvSpPr>
        <p:spPr>
          <a:xfrm>
            <a:off x="982266" y="5164336"/>
            <a:ext cx="4414242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👥 Ответственность перед коллегами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982266" y="5581650"/>
            <a:ext cx="6054923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 соблюдение профессиональной культуры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 поддержание благоприятного климата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 корректное обсуждение учащихся</a:t>
            </a:r>
            <a:endParaRPr lang="en-US" sz="1450" dirty="0"/>
          </a:p>
        </p:txBody>
      </p:sp>
      <p:sp>
        <p:nvSpPr>
          <p:cNvPr id="19" name="Text 16"/>
          <p:cNvSpPr/>
          <p:nvPr/>
        </p:nvSpPr>
        <p:spPr>
          <a:xfrm>
            <a:off x="982266" y="6641544"/>
            <a:ext cx="6054923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 ведёт к конфликтам и снижению доверия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7404735" y="4975860"/>
            <a:ext cx="6431875" cy="2405658"/>
          </a:xfrm>
          <a:prstGeom prst="roundRect">
            <a:avLst>
              <a:gd name="adj" fmla="val 3292"/>
            </a:avLst>
          </a:prstGeom>
          <a:solidFill>
            <a:srgbClr val="ECF0EF"/>
          </a:solidFill>
          <a:ln/>
        </p:spPr>
      </p:sp>
      <p:sp>
        <p:nvSpPr>
          <p:cNvPr id="21" name="Text 18"/>
          <p:cNvSpPr/>
          <p:nvPr/>
        </p:nvSpPr>
        <p:spPr>
          <a:xfrm>
            <a:off x="7593211" y="5164336"/>
            <a:ext cx="5155882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🏫 Ответственность перед администрацией</a:t>
            </a:r>
            <a:endParaRPr lang="en-US" sz="1850" dirty="0"/>
          </a:p>
        </p:txBody>
      </p:sp>
      <p:sp>
        <p:nvSpPr>
          <p:cNvPr id="22" name="Text 19"/>
          <p:cNvSpPr/>
          <p:nvPr/>
        </p:nvSpPr>
        <p:spPr>
          <a:xfrm>
            <a:off x="7593211" y="5581650"/>
            <a:ext cx="6054923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 соблюдение законодательства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 выполнение должностных обязанностей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 соблюдение педагогической этики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7593211" y="6641544"/>
            <a:ext cx="6054923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Администрация вправе применять дисциплинарные меры и инициировать проверку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74683"/>
            <a:ext cx="929164" cy="245507"/>
          </a:xfrm>
          <a:prstGeom prst="roundRect">
            <a:avLst>
              <a:gd name="adj" fmla="val 20372"/>
            </a:avLst>
          </a:prstGeom>
          <a:solidFill>
            <a:srgbClr val="E6D5B8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087" y="1337905"/>
            <a:ext cx="119063" cy="1190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61680" y="1319332"/>
            <a:ext cx="571976" cy="156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ТАБЛИЦА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793790" y="1564838"/>
            <a:ext cx="12039481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chemeClr val="accent1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Педагогическая этика в конфликтных ситуациях с обучающимися</a:t>
            </a:r>
            <a:endParaRPr lang="en-US" sz="2900" dirty="0">
              <a:solidFill>
                <a:schemeClr val="accent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2197418"/>
            <a:ext cx="13042821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Нормативная база и виды ответственности по конкретным нарушениям: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793790" y="2518172"/>
            <a:ext cx="13042821" cy="3597116"/>
          </a:xfrm>
          <a:prstGeom prst="roundRect">
            <a:avLst>
              <a:gd name="adj" fmla="val 173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01410" y="2525792"/>
            <a:ext cx="13027581" cy="34432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801648" y="2525792"/>
            <a:ext cx="3647718" cy="344329"/>
          </a:xfrm>
          <a:prstGeom prst="roundRect">
            <a:avLst>
              <a:gd name="adj" fmla="val 18157"/>
            </a:avLst>
          </a:prstGeom>
          <a:solidFill>
            <a:srgbClr val="ECF0EF"/>
          </a:solidFill>
          <a:ln/>
        </p:spPr>
      </p:sp>
      <p:sp>
        <p:nvSpPr>
          <p:cNvPr id="10" name="Text 7"/>
          <p:cNvSpPr/>
          <p:nvPr/>
        </p:nvSpPr>
        <p:spPr>
          <a:xfrm>
            <a:off x="950476" y="2600325"/>
            <a:ext cx="3346252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Ситуация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4449366" y="2525792"/>
            <a:ext cx="3256836" cy="344329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12" name="Text 9"/>
          <p:cNvSpPr/>
          <p:nvPr/>
        </p:nvSpPr>
        <p:spPr>
          <a:xfrm>
            <a:off x="4602004" y="2600325"/>
            <a:ext cx="2951559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7706201" y="2525792"/>
            <a:ext cx="2865953" cy="344329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14" name="Text 11"/>
          <p:cNvSpPr/>
          <p:nvPr/>
        </p:nvSpPr>
        <p:spPr>
          <a:xfrm>
            <a:off x="7858839" y="2600325"/>
            <a:ext cx="2560677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Норма закона (РК)</a:t>
            </a:r>
            <a:endParaRPr lang="en-US" sz="1150" dirty="0"/>
          </a:p>
        </p:txBody>
      </p:sp>
      <p:sp>
        <p:nvSpPr>
          <p:cNvPr id="15" name="Shape 12"/>
          <p:cNvSpPr/>
          <p:nvPr/>
        </p:nvSpPr>
        <p:spPr>
          <a:xfrm>
            <a:off x="10572155" y="2525792"/>
            <a:ext cx="3256836" cy="344329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16" name="Text 13"/>
          <p:cNvSpPr/>
          <p:nvPr/>
        </p:nvSpPr>
        <p:spPr>
          <a:xfrm>
            <a:off x="10724793" y="2600325"/>
            <a:ext cx="2955369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Ответственность</a:t>
            </a:r>
            <a:endParaRPr lang="en-US" sz="1150" dirty="0"/>
          </a:p>
        </p:txBody>
      </p:sp>
      <p:sp>
        <p:nvSpPr>
          <p:cNvPr id="17" name="Shape 14"/>
          <p:cNvSpPr/>
          <p:nvPr/>
        </p:nvSpPr>
        <p:spPr>
          <a:xfrm>
            <a:off x="801410" y="2870121"/>
            <a:ext cx="13027581" cy="5395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801648" y="2870121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19" name="Text 16"/>
          <p:cNvSpPr/>
          <p:nvPr/>
        </p:nvSpPr>
        <p:spPr>
          <a:xfrm>
            <a:off x="950476" y="2944654"/>
            <a:ext cx="3346252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 публично унижает ученика при классе</a:t>
            </a:r>
            <a:endParaRPr lang="en-US" sz="1150" dirty="0"/>
          </a:p>
        </p:txBody>
      </p:sp>
      <p:sp>
        <p:nvSpPr>
          <p:cNvPr id="20" name="Shape 17"/>
          <p:cNvSpPr/>
          <p:nvPr/>
        </p:nvSpPr>
        <p:spPr>
          <a:xfrm>
            <a:off x="4449366" y="2870121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21" name="Text 18"/>
          <p:cNvSpPr/>
          <p:nvPr/>
        </p:nvSpPr>
        <p:spPr>
          <a:xfrm>
            <a:off x="4602004" y="2944654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Унижение чести и достоинства обучающегося</a:t>
            </a:r>
            <a:endParaRPr lang="en-US" sz="1150" dirty="0"/>
          </a:p>
        </p:txBody>
      </p:sp>
      <p:sp>
        <p:nvSpPr>
          <p:cNvPr id="22" name="Shape 19"/>
          <p:cNvSpPr/>
          <p:nvPr/>
        </p:nvSpPr>
        <p:spPr>
          <a:xfrm>
            <a:off x="7706201" y="2870121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23" name="Text 20"/>
          <p:cNvSpPr/>
          <p:nvPr/>
        </p:nvSpPr>
        <p:spPr>
          <a:xfrm>
            <a:off x="7858839" y="2944654"/>
            <a:ext cx="2560677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«Об образовании», ст. 51; Закон «О статусе педагога», ст. 5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10572155" y="2870121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25" name="Text 22"/>
          <p:cNvSpPr/>
          <p:nvPr/>
        </p:nvSpPr>
        <p:spPr>
          <a:xfrm>
            <a:off x="10724793" y="2944654"/>
            <a:ext cx="2955369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Жалоба; выговор; разбор на педсовете</a:t>
            </a:r>
            <a:endParaRPr lang="en-US" sz="1150" dirty="0"/>
          </a:p>
        </p:txBody>
      </p:sp>
      <p:sp>
        <p:nvSpPr>
          <p:cNvPr id="26" name="Shape 23"/>
          <p:cNvSpPr/>
          <p:nvPr/>
        </p:nvSpPr>
        <p:spPr>
          <a:xfrm>
            <a:off x="801410" y="3409712"/>
            <a:ext cx="13027581" cy="5395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7" name="Shape 24"/>
          <p:cNvSpPr/>
          <p:nvPr/>
        </p:nvSpPr>
        <p:spPr>
          <a:xfrm>
            <a:off x="801648" y="3409712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28" name="Text 25"/>
          <p:cNvSpPr/>
          <p:nvPr/>
        </p:nvSpPr>
        <p:spPr>
          <a:xfrm>
            <a:off x="950476" y="3484245"/>
            <a:ext cx="3346252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 кричит на ученика</a:t>
            </a:r>
            <a:endParaRPr lang="en-US" sz="1150" dirty="0"/>
          </a:p>
        </p:txBody>
      </p:sp>
      <p:sp>
        <p:nvSpPr>
          <p:cNvPr id="29" name="Shape 26"/>
          <p:cNvSpPr/>
          <p:nvPr/>
        </p:nvSpPr>
        <p:spPr>
          <a:xfrm>
            <a:off x="4449366" y="3409712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0" name="Text 27"/>
          <p:cNvSpPr/>
          <p:nvPr/>
        </p:nvSpPr>
        <p:spPr>
          <a:xfrm>
            <a:off x="4602004" y="3484245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Психологическое давление, нарушение профессиональной этики</a:t>
            </a:r>
            <a:endParaRPr lang="en-US" sz="1150" dirty="0"/>
          </a:p>
        </p:txBody>
      </p:sp>
      <p:sp>
        <p:nvSpPr>
          <p:cNvPr id="31" name="Shape 28"/>
          <p:cNvSpPr/>
          <p:nvPr/>
        </p:nvSpPr>
        <p:spPr>
          <a:xfrm>
            <a:off x="7706201" y="3409712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2" name="Text 29"/>
          <p:cNvSpPr/>
          <p:nvPr/>
        </p:nvSpPr>
        <p:spPr>
          <a:xfrm>
            <a:off x="7858839" y="3484245"/>
            <a:ext cx="2560677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 статусе педагога», ст. 5</a:t>
            </a:r>
            <a:endParaRPr lang="en-US" sz="1150" dirty="0"/>
          </a:p>
        </p:txBody>
      </p:sp>
      <p:sp>
        <p:nvSpPr>
          <p:cNvPr id="33" name="Shape 30"/>
          <p:cNvSpPr/>
          <p:nvPr/>
        </p:nvSpPr>
        <p:spPr>
          <a:xfrm>
            <a:off x="10572155" y="3409712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4" name="Text 31"/>
          <p:cNvSpPr/>
          <p:nvPr/>
        </p:nvSpPr>
        <p:spPr>
          <a:xfrm>
            <a:off x="10724793" y="3484245"/>
            <a:ext cx="295536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Замечание или выговор; снижение профессиональной оценки</a:t>
            </a:r>
            <a:endParaRPr lang="en-US" sz="1150" dirty="0"/>
          </a:p>
        </p:txBody>
      </p:sp>
      <p:sp>
        <p:nvSpPr>
          <p:cNvPr id="35" name="Shape 32"/>
          <p:cNvSpPr/>
          <p:nvPr/>
        </p:nvSpPr>
        <p:spPr>
          <a:xfrm>
            <a:off x="801410" y="3949303"/>
            <a:ext cx="13027581" cy="5395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6" name="Shape 33"/>
          <p:cNvSpPr/>
          <p:nvPr/>
        </p:nvSpPr>
        <p:spPr>
          <a:xfrm>
            <a:off x="801648" y="3949303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7" name="Text 34"/>
          <p:cNvSpPr/>
          <p:nvPr/>
        </p:nvSpPr>
        <p:spPr>
          <a:xfrm>
            <a:off x="950476" y="4023836"/>
            <a:ext cx="3346252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Обсуждение ученика негативно в учительской</a:t>
            </a:r>
            <a:endParaRPr lang="en-US" sz="1150" dirty="0"/>
          </a:p>
        </p:txBody>
      </p:sp>
      <p:sp>
        <p:nvSpPr>
          <p:cNvPr id="38" name="Shape 35"/>
          <p:cNvSpPr/>
          <p:nvPr/>
        </p:nvSpPr>
        <p:spPr>
          <a:xfrm>
            <a:off x="4449366" y="3949303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9" name="Text 36"/>
          <p:cNvSpPr/>
          <p:nvPr/>
        </p:nvSpPr>
        <p:spPr>
          <a:xfrm>
            <a:off x="4602004" y="4023836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Формирование негативного отношения, нарушение этики</a:t>
            </a:r>
            <a:endParaRPr lang="en-US" sz="1150" dirty="0"/>
          </a:p>
        </p:txBody>
      </p:sp>
      <p:sp>
        <p:nvSpPr>
          <p:cNvPr id="40" name="Shape 37"/>
          <p:cNvSpPr/>
          <p:nvPr/>
        </p:nvSpPr>
        <p:spPr>
          <a:xfrm>
            <a:off x="7706201" y="3949303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41" name="Text 38"/>
          <p:cNvSpPr/>
          <p:nvPr/>
        </p:nvSpPr>
        <p:spPr>
          <a:xfrm>
            <a:off x="7858839" y="4023836"/>
            <a:ext cx="2560677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 статусе педагога», ст. 5</a:t>
            </a:r>
            <a:endParaRPr lang="en-US" sz="1150" dirty="0"/>
          </a:p>
        </p:txBody>
      </p:sp>
      <p:sp>
        <p:nvSpPr>
          <p:cNvPr id="42" name="Shape 39"/>
          <p:cNvSpPr/>
          <p:nvPr/>
        </p:nvSpPr>
        <p:spPr>
          <a:xfrm>
            <a:off x="10572155" y="3949303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43" name="Text 40"/>
          <p:cNvSpPr/>
          <p:nvPr/>
        </p:nvSpPr>
        <p:spPr>
          <a:xfrm>
            <a:off x="10724793" y="4023836"/>
            <a:ext cx="295536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Замечание; ухудшение репутации; обсуждение на методсовете</a:t>
            </a:r>
            <a:endParaRPr lang="en-US" sz="1150" dirty="0"/>
          </a:p>
        </p:txBody>
      </p:sp>
      <p:sp>
        <p:nvSpPr>
          <p:cNvPr id="44" name="Shape 41"/>
          <p:cNvSpPr/>
          <p:nvPr/>
        </p:nvSpPr>
        <p:spPr>
          <a:xfrm>
            <a:off x="801410" y="4488894"/>
            <a:ext cx="13027581" cy="5395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5" name="Shape 42"/>
          <p:cNvSpPr/>
          <p:nvPr/>
        </p:nvSpPr>
        <p:spPr>
          <a:xfrm>
            <a:off x="801648" y="4488894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46" name="Text 43"/>
          <p:cNvSpPr/>
          <p:nvPr/>
        </p:nvSpPr>
        <p:spPr>
          <a:xfrm>
            <a:off x="950476" y="4563428"/>
            <a:ext cx="3346252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Конфликт с родителем в грубой форме</a:t>
            </a:r>
            <a:endParaRPr lang="en-US" sz="1150" dirty="0"/>
          </a:p>
        </p:txBody>
      </p:sp>
      <p:sp>
        <p:nvSpPr>
          <p:cNvPr id="47" name="Shape 44"/>
          <p:cNvSpPr/>
          <p:nvPr/>
        </p:nvSpPr>
        <p:spPr>
          <a:xfrm>
            <a:off x="4449366" y="4488894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48" name="Text 45"/>
          <p:cNvSpPr/>
          <p:nvPr/>
        </p:nvSpPr>
        <p:spPr>
          <a:xfrm>
            <a:off x="4602004" y="4563428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 педагогической тактичности</a:t>
            </a:r>
            <a:endParaRPr lang="en-US" sz="1150" dirty="0"/>
          </a:p>
        </p:txBody>
      </p:sp>
      <p:sp>
        <p:nvSpPr>
          <p:cNvPr id="49" name="Shape 46"/>
          <p:cNvSpPr/>
          <p:nvPr/>
        </p:nvSpPr>
        <p:spPr>
          <a:xfrm>
            <a:off x="7706201" y="4488894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0" name="Text 47"/>
          <p:cNvSpPr/>
          <p:nvPr/>
        </p:nvSpPr>
        <p:spPr>
          <a:xfrm>
            <a:off x="7858839" y="4563428"/>
            <a:ext cx="2560677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«Об образовании», ст. 51; ст. 5</a:t>
            </a:r>
            <a:endParaRPr lang="en-US" sz="1150" dirty="0"/>
          </a:p>
        </p:txBody>
      </p:sp>
      <p:sp>
        <p:nvSpPr>
          <p:cNvPr id="51" name="Shape 48"/>
          <p:cNvSpPr/>
          <p:nvPr/>
        </p:nvSpPr>
        <p:spPr>
          <a:xfrm>
            <a:off x="10572155" y="4488894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2" name="Text 49"/>
          <p:cNvSpPr/>
          <p:nvPr/>
        </p:nvSpPr>
        <p:spPr>
          <a:xfrm>
            <a:off x="10724793" y="4563428"/>
            <a:ext cx="295536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Жалоба; дисциплинарное взыскание; разъяснение ситуации</a:t>
            </a:r>
            <a:endParaRPr lang="en-US" sz="1150" dirty="0"/>
          </a:p>
        </p:txBody>
      </p:sp>
      <p:sp>
        <p:nvSpPr>
          <p:cNvPr id="53" name="Shape 50"/>
          <p:cNvSpPr/>
          <p:nvPr/>
        </p:nvSpPr>
        <p:spPr>
          <a:xfrm>
            <a:off x="801410" y="5028486"/>
            <a:ext cx="13027581" cy="5395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54" name="Shape 51"/>
          <p:cNvSpPr/>
          <p:nvPr/>
        </p:nvSpPr>
        <p:spPr>
          <a:xfrm>
            <a:off x="801648" y="5028486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5" name="Text 52"/>
          <p:cNvSpPr/>
          <p:nvPr/>
        </p:nvSpPr>
        <p:spPr>
          <a:xfrm>
            <a:off x="950476" y="5103019"/>
            <a:ext cx="3346252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Систематическое эмоциональное давление на ученика</a:t>
            </a:r>
            <a:endParaRPr lang="en-US" sz="1150" dirty="0"/>
          </a:p>
        </p:txBody>
      </p:sp>
      <p:sp>
        <p:nvSpPr>
          <p:cNvPr id="56" name="Shape 53"/>
          <p:cNvSpPr/>
          <p:nvPr/>
        </p:nvSpPr>
        <p:spPr>
          <a:xfrm>
            <a:off x="4449366" y="5028486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7" name="Text 54"/>
          <p:cNvSpPr/>
          <p:nvPr/>
        </p:nvSpPr>
        <p:spPr>
          <a:xfrm>
            <a:off x="4602004" y="5103019"/>
            <a:ext cx="2951559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Психологическое насилие</a:t>
            </a:r>
            <a:endParaRPr lang="en-US" sz="1150" dirty="0"/>
          </a:p>
        </p:txBody>
      </p:sp>
      <p:sp>
        <p:nvSpPr>
          <p:cNvPr id="58" name="Shape 55"/>
          <p:cNvSpPr/>
          <p:nvPr/>
        </p:nvSpPr>
        <p:spPr>
          <a:xfrm>
            <a:off x="7706201" y="5028486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9" name="Text 56"/>
          <p:cNvSpPr/>
          <p:nvPr/>
        </p:nvSpPr>
        <p:spPr>
          <a:xfrm>
            <a:off x="7858839" y="5103019"/>
            <a:ext cx="2560677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«Об образовании», ст. 51; нормы педагогической этики</a:t>
            </a:r>
            <a:endParaRPr lang="en-US" sz="1150" dirty="0"/>
          </a:p>
        </p:txBody>
      </p:sp>
      <p:sp>
        <p:nvSpPr>
          <p:cNvPr id="60" name="Shape 57"/>
          <p:cNvSpPr/>
          <p:nvPr/>
        </p:nvSpPr>
        <p:spPr>
          <a:xfrm>
            <a:off x="10572155" y="5028486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61" name="Text 58"/>
          <p:cNvSpPr/>
          <p:nvPr/>
        </p:nvSpPr>
        <p:spPr>
          <a:xfrm>
            <a:off x="10724793" y="5103019"/>
            <a:ext cx="295536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Выговор / строгий выговор; при повторении — вопрос об увольнении</a:t>
            </a:r>
            <a:endParaRPr lang="en-US" sz="1150" dirty="0"/>
          </a:p>
        </p:txBody>
      </p:sp>
      <p:sp>
        <p:nvSpPr>
          <p:cNvPr id="62" name="Shape 59"/>
          <p:cNvSpPr/>
          <p:nvPr/>
        </p:nvSpPr>
        <p:spPr>
          <a:xfrm>
            <a:off x="801410" y="5568077"/>
            <a:ext cx="13027581" cy="5395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3" name="Shape 60"/>
          <p:cNvSpPr/>
          <p:nvPr/>
        </p:nvSpPr>
        <p:spPr>
          <a:xfrm>
            <a:off x="801648" y="5568077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64" name="Text 61"/>
          <p:cNvSpPr/>
          <p:nvPr/>
        </p:nvSpPr>
        <p:spPr>
          <a:xfrm>
            <a:off x="950476" y="5642610"/>
            <a:ext cx="3346252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Распространение личной информации об ученике</a:t>
            </a:r>
            <a:endParaRPr lang="en-US" sz="1150" dirty="0"/>
          </a:p>
        </p:txBody>
      </p:sp>
      <p:sp>
        <p:nvSpPr>
          <p:cNvPr id="65" name="Shape 62"/>
          <p:cNvSpPr/>
          <p:nvPr/>
        </p:nvSpPr>
        <p:spPr>
          <a:xfrm>
            <a:off x="4449366" y="5568077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66" name="Text 63"/>
          <p:cNvSpPr/>
          <p:nvPr/>
        </p:nvSpPr>
        <p:spPr>
          <a:xfrm>
            <a:off x="4602004" y="5642610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 конфиденциальности и этики</a:t>
            </a:r>
            <a:endParaRPr lang="en-US" sz="1150" dirty="0"/>
          </a:p>
        </p:txBody>
      </p:sp>
      <p:sp>
        <p:nvSpPr>
          <p:cNvPr id="67" name="Shape 64"/>
          <p:cNvSpPr/>
          <p:nvPr/>
        </p:nvSpPr>
        <p:spPr>
          <a:xfrm>
            <a:off x="7706201" y="5568077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68" name="Text 65"/>
          <p:cNvSpPr/>
          <p:nvPr/>
        </p:nvSpPr>
        <p:spPr>
          <a:xfrm>
            <a:off x="7858839" y="5642610"/>
            <a:ext cx="2560677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 статусе педагога», ст. 5</a:t>
            </a:r>
            <a:endParaRPr lang="en-US" sz="1150" dirty="0"/>
          </a:p>
        </p:txBody>
      </p:sp>
      <p:sp>
        <p:nvSpPr>
          <p:cNvPr id="69" name="Shape 66"/>
          <p:cNvSpPr/>
          <p:nvPr/>
        </p:nvSpPr>
        <p:spPr>
          <a:xfrm>
            <a:off x="10572155" y="5568077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70" name="Text 67"/>
          <p:cNvSpPr/>
          <p:nvPr/>
        </p:nvSpPr>
        <p:spPr>
          <a:xfrm>
            <a:off x="10724793" y="5642610"/>
            <a:ext cx="295536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Дисциплинарное взыскание; служебная проверка</a:t>
            </a:r>
            <a:endParaRPr lang="en-US" sz="1150" dirty="0"/>
          </a:p>
        </p:txBody>
      </p:sp>
      <p:sp>
        <p:nvSpPr>
          <p:cNvPr id="71" name="Shape 68"/>
          <p:cNvSpPr/>
          <p:nvPr/>
        </p:nvSpPr>
        <p:spPr>
          <a:xfrm>
            <a:off x="793790" y="6240780"/>
            <a:ext cx="13042821" cy="714018"/>
          </a:xfrm>
          <a:prstGeom prst="roundRect">
            <a:avLst>
              <a:gd name="adj" fmla="val 8756"/>
            </a:avLst>
          </a:prstGeom>
          <a:solidFill>
            <a:srgbClr val="FFFFFF"/>
          </a:solidFill>
          <a:ln/>
        </p:spPr>
      </p:sp>
      <p:sp>
        <p:nvSpPr>
          <p:cNvPr id="72" name="Text 69"/>
          <p:cNvSpPr/>
          <p:nvPr/>
        </p:nvSpPr>
        <p:spPr>
          <a:xfrm>
            <a:off x="942618" y="6389489"/>
            <a:ext cx="12745164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Вывод:</a:t>
            </a: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Большинство нарушений педагогической этики связано с эмоциональной несдержанностью педагога. Законодательство РК предусматривает конкретные меры дисциплинарной ответственности, что подчёркивает </a:t>
            </a:r>
            <a:r>
              <a:rPr lang="en-US" sz="11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правовой характер педагогической этики</a:t>
            </a: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6059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06372"/>
            <a:ext cx="1725573" cy="245507"/>
          </a:xfrm>
          <a:prstGeom prst="roundRect">
            <a:avLst>
              <a:gd name="adj" fmla="val 20372"/>
            </a:avLst>
          </a:prstGeom>
          <a:solidFill>
            <a:srgbClr val="E6D5B8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087" y="2469594"/>
            <a:ext cx="119063" cy="11906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61680" y="2451021"/>
            <a:ext cx="1368385" cy="156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ЭТИКА В КОЛЛЕКТИВЕ</a:t>
            </a:r>
            <a:endParaRPr lang="en-US" sz="900" dirty="0"/>
          </a:p>
        </p:txBody>
      </p:sp>
      <p:sp>
        <p:nvSpPr>
          <p:cNvPr id="6" name="Text 2"/>
          <p:cNvSpPr/>
          <p:nvPr/>
        </p:nvSpPr>
        <p:spPr>
          <a:xfrm>
            <a:off x="793790" y="2696527"/>
            <a:ext cx="11862197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chemeClr val="accent1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Педагогическая этика в конфликтных ситуациях среди учителей</a:t>
            </a:r>
            <a:endParaRPr lang="en-US" sz="2900" dirty="0">
              <a:solidFill>
                <a:schemeClr val="accent1"/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793790" y="3329107"/>
            <a:ext cx="13042821" cy="3448050"/>
          </a:xfrm>
          <a:prstGeom prst="roundRect">
            <a:avLst>
              <a:gd name="adj" fmla="val 181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801410" y="3336727"/>
            <a:ext cx="13027581" cy="34432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Shape 5"/>
          <p:cNvSpPr/>
          <p:nvPr/>
        </p:nvSpPr>
        <p:spPr>
          <a:xfrm>
            <a:off x="801648" y="3336727"/>
            <a:ext cx="3647718" cy="344329"/>
          </a:xfrm>
          <a:prstGeom prst="roundRect">
            <a:avLst>
              <a:gd name="adj" fmla="val 18157"/>
            </a:avLst>
          </a:prstGeom>
          <a:solidFill>
            <a:srgbClr val="ECF0EF"/>
          </a:solidFill>
          <a:ln/>
        </p:spPr>
      </p:sp>
      <p:sp>
        <p:nvSpPr>
          <p:cNvPr id="10" name="Text 6"/>
          <p:cNvSpPr/>
          <p:nvPr/>
        </p:nvSpPr>
        <p:spPr>
          <a:xfrm>
            <a:off x="950476" y="3411260"/>
            <a:ext cx="3346252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Ситуация (в коллективе)</a:t>
            </a:r>
            <a:endParaRPr lang="en-US" sz="1150" dirty="0"/>
          </a:p>
        </p:txBody>
      </p:sp>
      <p:sp>
        <p:nvSpPr>
          <p:cNvPr id="11" name="Shape 7"/>
          <p:cNvSpPr/>
          <p:nvPr/>
        </p:nvSpPr>
        <p:spPr>
          <a:xfrm>
            <a:off x="4449366" y="3336727"/>
            <a:ext cx="3256836" cy="344329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12" name="Text 8"/>
          <p:cNvSpPr/>
          <p:nvPr/>
        </p:nvSpPr>
        <p:spPr>
          <a:xfrm>
            <a:off x="4602004" y="3411260"/>
            <a:ext cx="2951559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</a:t>
            </a:r>
            <a:endParaRPr lang="en-US" sz="1150" dirty="0"/>
          </a:p>
        </p:txBody>
      </p:sp>
      <p:sp>
        <p:nvSpPr>
          <p:cNvPr id="13" name="Shape 9"/>
          <p:cNvSpPr/>
          <p:nvPr/>
        </p:nvSpPr>
        <p:spPr>
          <a:xfrm>
            <a:off x="7706201" y="3336727"/>
            <a:ext cx="2865953" cy="344329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14" name="Text 10"/>
          <p:cNvSpPr/>
          <p:nvPr/>
        </p:nvSpPr>
        <p:spPr>
          <a:xfrm>
            <a:off x="7858839" y="3411260"/>
            <a:ext cx="2560677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Нормативная база (РК)</a:t>
            </a:r>
            <a:endParaRPr lang="en-US" sz="1150" dirty="0"/>
          </a:p>
        </p:txBody>
      </p:sp>
      <p:sp>
        <p:nvSpPr>
          <p:cNvPr id="15" name="Shape 11"/>
          <p:cNvSpPr/>
          <p:nvPr/>
        </p:nvSpPr>
        <p:spPr>
          <a:xfrm>
            <a:off x="10572155" y="3336727"/>
            <a:ext cx="3256836" cy="344329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16" name="Text 12"/>
          <p:cNvSpPr/>
          <p:nvPr/>
        </p:nvSpPr>
        <p:spPr>
          <a:xfrm>
            <a:off x="10724793" y="3411260"/>
            <a:ext cx="2955369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Ответственность</a:t>
            </a:r>
            <a:endParaRPr lang="en-US" sz="1150" dirty="0"/>
          </a:p>
        </p:txBody>
      </p:sp>
      <p:sp>
        <p:nvSpPr>
          <p:cNvPr id="17" name="Shape 13"/>
          <p:cNvSpPr/>
          <p:nvPr/>
        </p:nvSpPr>
        <p:spPr>
          <a:xfrm>
            <a:off x="801410" y="3681055"/>
            <a:ext cx="13027581" cy="7348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Shape 14"/>
          <p:cNvSpPr/>
          <p:nvPr/>
        </p:nvSpPr>
        <p:spPr>
          <a:xfrm>
            <a:off x="801648" y="3681055"/>
            <a:ext cx="3647718" cy="734854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19" name="Text 15"/>
          <p:cNvSpPr/>
          <p:nvPr/>
        </p:nvSpPr>
        <p:spPr>
          <a:xfrm>
            <a:off x="950476" y="3755588"/>
            <a:ext cx="3346252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 публично критикует коллегу в грубой форме</a:t>
            </a:r>
            <a:endParaRPr lang="en-US" sz="1150" dirty="0"/>
          </a:p>
        </p:txBody>
      </p:sp>
      <p:sp>
        <p:nvSpPr>
          <p:cNvPr id="20" name="Shape 16"/>
          <p:cNvSpPr/>
          <p:nvPr/>
        </p:nvSpPr>
        <p:spPr>
          <a:xfrm>
            <a:off x="4449366" y="3681055"/>
            <a:ext cx="3256836" cy="734854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21" name="Text 17"/>
          <p:cNvSpPr/>
          <p:nvPr/>
        </p:nvSpPr>
        <p:spPr>
          <a:xfrm>
            <a:off x="4602004" y="3755588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 профессиональной этики, унижение деловой репутации</a:t>
            </a:r>
            <a:endParaRPr lang="en-US" sz="1150" dirty="0"/>
          </a:p>
        </p:txBody>
      </p:sp>
      <p:sp>
        <p:nvSpPr>
          <p:cNvPr id="22" name="Shape 18"/>
          <p:cNvSpPr/>
          <p:nvPr/>
        </p:nvSpPr>
        <p:spPr>
          <a:xfrm>
            <a:off x="7706201" y="3681055"/>
            <a:ext cx="2865953" cy="734854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23" name="Text 19"/>
          <p:cNvSpPr/>
          <p:nvPr/>
        </p:nvSpPr>
        <p:spPr>
          <a:xfrm>
            <a:off x="7858839" y="3755588"/>
            <a:ext cx="2560677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 статусе педагога», ст. 5; Правила педагогической этики</a:t>
            </a:r>
            <a:endParaRPr lang="en-US" sz="1150" dirty="0"/>
          </a:p>
        </p:txBody>
      </p:sp>
      <p:sp>
        <p:nvSpPr>
          <p:cNvPr id="24" name="Shape 20"/>
          <p:cNvSpPr/>
          <p:nvPr/>
        </p:nvSpPr>
        <p:spPr>
          <a:xfrm>
            <a:off x="10572155" y="3681055"/>
            <a:ext cx="3256836" cy="734854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25" name="Text 21"/>
          <p:cNvSpPr/>
          <p:nvPr/>
        </p:nvSpPr>
        <p:spPr>
          <a:xfrm>
            <a:off x="10724793" y="3755588"/>
            <a:ext cx="2955369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Замечание или выговор; корректирующая беседа с администрацией</a:t>
            </a:r>
            <a:endParaRPr lang="en-US" sz="1150" dirty="0"/>
          </a:p>
        </p:txBody>
      </p:sp>
      <p:sp>
        <p:nvSpPr>
          <p:cNvPr id="26" name="Shape 22"/>
          <p:cNvSpPr/>
          <p:nvPr/>
        </p:nvSpPr>
        <p:spPr>
          <a:xfrm>
            <a:off x="801410" y="4415909"/>
            <a:ext cx="13027581" cy="5395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7" name="Shape 23"/>
          <p:cNvSpPr/>
          <p:nvPr/>
        </p:nvSpPr>
        <p:spPr>
          <a:xfrm>
            <a:off x="801648" y="4415909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28" name="Text 24"/>
          <p:cNvSpPr/>
          <p:nvPr/>
        </p:nvSpPr>
        <p:spPr>
          <a:xfrm>
            <a:off x="950476" y="4490442"/>
            <a:ext cx="3346252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Конфликт между учителями при учениках</a:t>
            </a:r>
            <a:endParaRPr lang="en-US" sz="1150" dirty="0"/>
          </a:p>
        </p:txBody>
      </p:sp>
      <p:sp>
        <p:nvSpPr>
          <p:cNvPr id="29" name="Shape 25"/>
          <p:cNvSpPr/>
          <p:nvPr/>
        </p:nvSpPr>
        <p:spPr>
          <a:xfrm>
            <a:off x="4449366" y="4415909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0" name="Text 26"/>
          <p:cNvSpPr/>
          <p:nvPr/>
        </p:nvSpPr>
        <p:spPr>
          <a:xfrm>
            <a:off x="4602004" y="4490442"/>
            <a:ext cx="2951559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Подрыв авторитета педагогов и школы</a:t>
            </a:r>
            <a:endParaRPr lang="en-US" sz="1150" dirty="0"/>
          </a:p>
        </p:txBody>
      </p:sp>
      <p:sp>
        <p:nvSpPr>
          <p:cNvPr id="31" name="Shape 27"/>
          <p:cNvSpPr/>
          <p:nvPr/>
        </p:nvSpPr>
        <p:spPr>
          <a:xfrm>
            <a:off x="7706201" y="4415909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2" name="Text 28"/>
          <p:cNvSpPr/>
          <p:nvPr/>
        </p:nvSpPr>
        <p:spPr>
          <a:xfrm>
            <a:off x="7858839" y="4490442"/>
            <a:ext cx="2560677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 статусе педагога», ст. 5; Закон «Об образовании», ст. 51</a:t>
            </a:r>
            <a:endParaRPr lang="en-US" sz="1150" dirty="0"/>
          </a:p>
        </p:txBody>
      </p:sp>
      <p:sp>
        <p:nvSpPr>
          <p:cNvPr id="33" name="Shape 29"/>
          <p:cNvSpPr/>
          <p:nvPr/>
        </p:nvSpPr>
        <p:spPr>
          <a:xfrm>
            <a:off x="10572155" y="4415909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4" name="Text 30"/>
          <p:cNvSpPr/>
          <p:nvPr/>
        </p:nvSpPr>
        <p:spPr>
          <a:xfrm>
            <a:off x="10724793" y="4490442"/>
            <a:ext cx="295536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Замечание администрации; педагогический совет</a:t>
            </a:r>
            <a:endParaRPr lang="en-US" sz="1150" dirty="0"/>
          </a:p>
        </p:txBody>
      </p:sp>
      <p:sp>
        <p:nvSpPr>
          <p:cNvPr id="35" name="Shape 31"/>
          <p:cNvSpPr/>
          <p:nvPr/>
        </p:nvSpPr>
        <p:spPr>
          <a:xfrm>
            <a:off x="801410" y="4955500"/>
            <a:ext cx="13027581" cy="5395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6" name="Shape 32"/>
          <p:cNvSpPr/>
          <p:nvPr/>
        </p:nvSpPr>
        <p:spPr>
          <a:xfrm>
            <a:off x="801648" y="4955500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7" name="Text 33"/>
          <p:cNvSpPr/>
          <p:nvPr/>
        </p:nvSpPr>
        <p:spPr>
          <a:xfrm>
            <a:off x="950476" y="5030033"/>
            <a:ext cx="3346252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Распространение слухов о коллеге</a:t>
            </a:r>
            <a:endParaRPr lang="en-US" sz="1150" dirty="0"/>
          </a:p>
        </p:txBody>
      </p:sp>
      <p:sp>
        <p:nvSpPr>
          <p:cNvPr id="38" name="Shape 34"/>
          <p:cNvSpPr/>
          <p:nvPr/>
        </p:nvSpPr>
        <p:spPr>
          <a:xfrm>
            <a:off x="4449366" y="4955500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39" name="Text 35"/>
          <p:cNvSpPr/>
          <p:nvPr/>
        </p:nvSpPr>
        <p:spPr>
          <a:xfrm>
            <a:off x="4602004" y="5030033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 профессиональной этики, подрыв деловой репутации</a:t>
            </a:r>
            <a:endParaRPr lang="en-US" sz="1150" dirty="0"/>
          </a:p>
        </p:txBody>
      </p:sp>
      <p:sp>
        <p:nvSpPr>
          <p:cNvPr id="40" name="Shape 36"/>
          <p:cNvSpPr/>
          <p:nvPr/>
        </p:nvSpPr>
        <p:spPr>
          <a:xfrm>
            <a:off x="7706201" y="4955500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41" name="Text 37"/>
          <p:cNvSpPr/>
          <p:nvPr/>
        </p:nvSpPr>
        <p:spPr>
          <a:xfrm>
            <a:off x="7858839" y="5030033"/>
            <a:ext cx="2560677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 статусе педагога», ст. 5</a:t>
            </a:r>
            <a:endParaRPr lang="en-US" sz="1150" dirty="0"/>
          </a:p>
        </p:txBody>
      </p:sp>
      <p:sp>
        <p:nvSpPr>
          <p:cNvPr id="42" name="Shape 38"/>
          <p:cNvSpPr/>
          <p:nvPr/>
        </p:nvSpPr>
        <p:spPr>
          <a:xfrm>
            <a:off x="10572155" y="4955500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43" name="Text 39"/>
          <p:cNvSpPr/>
          <p:nvPr/>
        </p:nvSpPr>
        <p:spPr>
          <a:xfrm>
            <a:off x="10724793" y="5030033"/>
            <a:ext cx="295536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Дисциплинарное взыскание; рассмотрение администрацией</a:t>
            </a:r>
            <a:endParaRPr lang="en-US" sz="1150" dirty="0"/>
          </a:p>
        </p:txBody>
      </p:sp>
      <p:sp>
        <p:nvSpPr>
          <p:cNvPr id="44" name="Shape 40"/>
          <p:cNvSpPr/>
          <p:nvPr/>
        </p:nvSpPr>
        <p:spPr>
          <a:xfrm>
            <a:off x="801410" y="5495092"/>
            <a:ext cx="13027581" cy="5395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5" name="Shape 41"/>
          <p:cNvSpPr/>
          <p:nvPr/>
        </p:nvSpPr>
        <p:spPr>
          <a:xfrm>
            <a:off x="801648" y="5495092"/>
            <a:ext cx="3647718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46" name="Text 42"/>
          <p:cNvSpPr/>
          <p:nvPr/>
        </p:nvSpPr>
        <p:spPr>
          <a:xfrm>
            <a:off x="950476" y="5569625"/>
            <a:ext cx="3346252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Публичное выяснение отношений на школьных мероприятиях</a:t>
            </a:r>
            <a:endParaRPr lang="en-US" sz="1150" dirty="0"/>
          </a:p>
        </p:txBody>
      </p:sp>
      <p:sp>
        <p:nvSpPr>
          <p:cNvPr id="47" name="Shape 43"/>
          <p:cNvSpPr/>
          <p:nvPr/>
        </p:nvSpPr>
        <p:spPr>
          <a:xfrm>
            <a:off x="4449366" y="5495092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48" name="Text 44"/>
          <p:cNvSpPr/>
          <p:nvPr/>
        </p:nvSpPr>
        <p:spPr>
          <a:xfrm>
            <a:off x="4602004" y="5569625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 делового поведения, подрыв имиджа организации</a:t>
            </a:r>
            <a:endParaRPr lang="en-US" sz="1150" dirty="0"/>
          </a:p>
        </p:txBody>
      </p:sp>
      <p:sp>
        <p:nvSpPr>
          <p:cNvPr id="49" name="Shape 45"/>
          <p:cNvSpPr/>
          <p:nvPr/>
        </p:nvSpPr>
        <p:spPr>
          <a:xfrm>
            <a:off x="7706201" y="5495092"/>
            <a:ext cx="2865953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0" name="Text 46"/>
          <p:cNvSpPr/>
          <p:nvPr/>
        </p:nvSpPr>
        <p:spPr>
          <a:xfrm>
            <a:off x="7858839" y="5569625"/>
            <a:ext cx="2560677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 статусе педагога», ст. 5</a:t>
            </a:r>
            <a:endParaRPr lang="en-US" sz="1150" dirty="0"/>
          </a:p>
        </p:txBody>
      </p:sp>
      <p:sp>
        <p:nvSpPr>
          <p:cNvPr id="51" name="Shape 47"/>
          <p:cNvSpPr/>
          <p:nvPr/>
        </p:nvSpPr>
        <p:spPr>
          <a:xfrm>
            <a:off x="10572155" y="5495092"/>
            <a:ext cx="3256836" cy="539591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2" name="Text 48"/>
          <p:cNvSpPr/>
          <p:nvPr/>
        </p:nvSpPr>
        <p:spPr>
          <a:xfrm>
            <a:off x="10724793" y="5569625"/>
            <a:ext cx="295536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Выговор; разбор на педсовете; предупреждение администрации</a:t>
            </a:r>
            <a:endParaRPr lang="en-US" sz="1150" dirty="0"/>
          </a:p>
        </p:txBody>
      </p:sp>
      <p:sp>
        <p:nvSpPr>
          <p:cNvPr id="53" name="Shape 49"/>
          <p:cNvSpPr/>
          <p:nvPr/>
        </p:nvSpPr>
        <p:spPr>
          <a:xfrm>
            <a:off x="801410" y="6034683"/>
            <a:ext cx="13027581" cy="7348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54" name="Shape 50"/>
          <p:cNvSpPr/>
          <p:nvPr/>
        </p:nvSpPr>
        <p:spPr>
          <a:xfrm>
            <a:off x="801648" y="6034683"/>
            <a:ext cx="3647718" cy="734854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5" name="Text 51"/>
          <p:cNvSpPr/>
          <p:nvPr/>
        </p:nvSpPr>
        <p:spPr>
          <a:xfrm>
            <a:off x="950476" y="6109216"/>
            <a:ext cx="3346252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Обесценивание работы коллеги на совещании</a:t>
            </a:r>
            <a:endParaRPr lang="en-US" sz="1150" dirty="0"/>
          </a:p>
        </p:txBody>
      </p:sp>
      <p:sp>
        <p:nvSpPr>
          <p:cNvPr id="56" name="Shape 52"/>
          <p:cNvSpPr/>
          <p:nvPr/>
        </p:nvSpPr>
        <p:spPr>
          <a:xfrm>
            <a:off x="4449366" y="6034683"/>
            <a:ext cx="3256836" cy="734854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7" name="Text 53"/>
          <p:cNvSpPr/>
          <p:nvPr/>
        </p:nvSpPr>
        <p:spPr>
          <a:xfrm>
            <a:off x="4602004" y="6109216"/>
            <a:ext cx="2951559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 корпоративной этики и деловой коммуникации</a:t>
            </a:r>
            <a:endParaRPr lang="en-US" sz="1150" dirty="0"/>
          </a:p>
        </p:txBody>
      </p:sp>
      <p:sp>
        <p:nvSpPr>
          <p:cNvPr id="58" name="Shape 54"/>
          <p:cNvSpPr/>
          <p:nvPr/>
        </p:nvSpPr>
        <p:spPr>
          <a:xfrm>
            <a:off x="7706201" y="6034683"/>
            <a:ext cx="2865953" cy="734854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59" name="Text 55"/>
          <p:cNvSpPr/>
          <p:nvPr/>
        </p:nvSpPr>
        <p:spPr>
          <a:xfrm>
            <a:off x="7858839" y="6109216"/>
            <a:ext cx="2560677" cy="195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 «О статусе педагога», ст. 5</a:t>
            </a:r>
            <a:endParaRPr lang="en-US" sz="1150" dirty="0"/>
          </a:p>
        </p:txBody>
      </p:sp>
      <p:sp>
        <p:nvSpPr>
          <p:cNvPr id="60" name="Shape 56"/>
          <p:cNvSpPr/>
          <p:nvPr/>
        </p:nvSpPr>
        <p:spPr>
          <a:xfrm>
            <a:off x="10572155" y="6034683"/>
            <a:ext cx="3256836" cy="734854"/>
          </a:xfrm>
          <a:prstGeom prst="rect">
            <a:avLst/>
          </a:prstGeom>
          <a:solidFill>
            <a:srgbClr val="ECF0EF"/>
          </a:solidFill>
          <a:ln/>
        </p:spPr>
      </p:sp>
      <p:sp>
        <p:nvSpPr>
          <p:cNvPr id="61" name="Text 57"/>
          <p:cNvSpPr/>
          <p:nvPr/>
        </p:nvSpPr>
        <p:spPr>
          <a:xfrm>
            <a:off x="10724793" y="6109216"/>
            <a:ext cx="2955369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Замечание; служебное разбирательство; восстановление коммуникации</a:t>
            </a:r>
            <a:endParaRPr lang="en-US" sz="1150" dirty="0"/>
          </a:p>
        </p:txBody>
      </p:sp>
      <p:sp>
        <p:nvSpPr>
          <p:cNvPr id="62" name="Shape 58"/>
          <p:cNvSpPr/>
          <p:nvPr/>
        </p:nvSpPr>
        <p:spPr>
          <a:xfrm>
            <a:off x="793790" y="6902648"/>
            <a:ext cx="13042821" cy="714018"/>
          </a:xfrm>
          <a:prstGeom prst="roundRect">
            <a:avLst>
              <a:gd name="adj" fmla="val 8756"/>
            </a:avLst>
          </a:prstGeom>
          <a:solidFill>
            <a:srgbClr val="FFFFFF"/>
          </a:solidFill>
          <a:ln/>
        </p:spPr>
      </p:sp>
      <p:sp>
        <p:nvSpPr>
          <p:cNvPr id="63" name="Text 59"/>
          <p:cNvSpPr/>
          <p:nvPr/>
        </p:nvSpPr>
        <p:spPr>
          <a:xfrm>
            <a:off x="942618" y="7051358"/>
            <a:ext cx="12745164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Наиболее частые нарушения в коллективе — некорректная коммуникация, публичная критика и эмоциональные конфликты. Педагог обязан соблюдать уважение чести и достоинства личности, в том числе </a:t>
            </a:r>
            <a:r>
              <a:rPr lang="en-US" sz="11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отношениях с коллегами</a:t>
            </a: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(ст. 5 Закона «О статусе педагога»).</a:t>
            </a:r>
            <a:endParaRPr lang="en-US" sz="11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52053" y="1523762"/>
            <a:ext cx="5099566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Анализ педагогических ситуаций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5952053" y="1914882"/>
            <a:ext cx="3027878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 правовой точки зрения</a:t>
            </a:r>
            <a:endParaRPr lang="en-US" sz="1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053" y="2308384"/>
            <a:ext cx="582097" cy="21987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602373" y="2424708"/>
            <a:ext cx="3072765" cy="181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Ситуация: ученик нарушает дисциплину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6602373" y="2647474"/>
            <a:ext cx="7562374" cy="147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16A34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Законно:</a:t>
            </a:r>
            <a:endParaRPr lang="en-US" sz="900" dirty="0"/>
          </a:p>
        </p:txBody>
      </p:sp>
      <p:sp>
        <p:nvSpPr>
          <p:cNvPr id="8" name="Text 4"/>
          <p:cNvSpPr/>
          <p:nvPr/>
        </p:nvSpPr>
        <p:spPr>
          <a:xfrm>
            <a:off x="6602373" y="2836188"/>
            <a:ext cx="7562374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Сделать замечание в приватном порядке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Провести индивидуальную беседу с учётом возрастных особенностей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Обратиться к классному руководителю или администрации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Применить меры воспитательного характера в рамках устава организации</a:t>
            </a:r>
            <a:endParaRPr lang="en-US" sz="900" dirty="0"/>
          </a:p>
        </p:txBody>
      </p:sp>
      <p:sp>
        <p:nvSpPr>
          <p:cNvPr id="9" name="Text 5"/>
          <p:cNvSpPr/>
          <p:nvPr/>
        </p:nvSpPr>
        <p:spPr>
          <a:xfrm>
            <a:off x="6602373" y="3539609"/>
            <a:ext cx="7562374" cy="147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DC262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Незаконно:</a:t>
            </a:r>
            <a:endParaRPr lang="en-US" sz="900" dirty="0"/>
          </a:p>
        </p:txBody>
      </p:sp>
      <p:sp>
        <p:nvSpPr>
          <p:cNvPr id="10" name="Text 6"/>
          <p:cNvSpPr/>
          <p:nvPr/>
        </p:nvSpPr>
        <p:spPr>
          <a:xfrm>
            <a:off x="6602373" y="3728323"/>
            <a:ext cx="7562374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Унижать ученика перед классом (нарушение статьи 5 Закона «О статусе педагога»)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Применять физическое или психическое насилие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Публично оскорблять или унижать достоинство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Дискриминировать обучающегося по любым признакам</a:t>
            </a:r>
            <a:endParaRPr lang="en-US" sz="9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053" y="4507111"/>
            <a:ext cx="582097" cy="219872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602373" y="4623435"/>
            <a:ext cx="2600325" cy="181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Ситуация: конфликт с родителями</a:t>
            </a:r>
            <a:endParaRPr lang="en-US" sz="1100" dirty="0"/>
          </a:p>
        </p:txBody>
      </p:sp>
      <p:sp>
        <p:nvSpPr>
          <p:cNvPr id="13" name="Text 8"/>
          <p:cNvSpPr/>
          <p:nvPr/>
        </p:nvSpPr>
        <p:spPr>
          <a:xfrm>
            <a:off x="6602373" y="4846201"/>
            <a:ext cx="7562374" cy="147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16A34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Законно:</a:t>
            </a:r>
            <a:endParaRPr lang="en-US" sz="900" dirty="0"/>
          </a:p>
        </p:txBody>
      </p:sp>
      <p:sp>
        <p:nvSpPr>
          <p:cNvPr id="14" name="Text 9"/>
          <p:cNvSpPr/>
          <p:nvPr/>
        </p:nvSpPr>
        <p:spPr>
          <a:xfrm>
            <a:off x="6602373" y="5034915"/>
            <a:ext cx="7562374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Вести диалог на основе объективных фактов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Предоставлять документальные подтверждения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Соблюдать нормы уважительного общения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Обращаться к администрации при невозможности разрешения конфликта</a:t>
            </a:r>
            <a:endParaRPr lang="en-US" sz="900" dirty="0"/>
          </a:p>
        </p:txBody>
      </p:sp>
      <p:sp>
        <p:nvSpPr>
          <p:cNvPr id="15" name="Text 10"/>
          <p:cNvSpPr/>
          <p:nvPr/>
        </p:nvSpPr>
        <p:spPr>
          <a:xfrm>
            <a:off x="6602373" y="5738336"/>
            <a:ext cx="7562374" cy="147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DC262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Незаконно:</a:t>
            </a:r>
            <a:endParaRPr lang="en-US" sz="900" dirty="0"/>
          </a:p>
        </p:txBody>
      </p:sp>
      <p:sp>
        <p:nvSpPr>
          <p:cNvPr id="16" name="Text 11"/>
          <p:cNvSpPr/>
          <p:nvPr/>
        </p:nvSpPr>
        <p:spPr>
          <a:xfrm>
            <a:off x="6602373" y="5927050"/>
            <a:ext cx="7562374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Переход на личные оскорбления родителей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Разглашение конфиденциальной информации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Угрозы или давление на родителей</a:t>
            </a:r>
            <a:endParaRPr lang="en-US" sz="90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Нарушение установленных процедур взаимодействия</a:t>
            </a:r>
            <a:endParaRPr lang="en-US" sz="900" dirty="0"/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584A538B-3193-FB5D-3D72-0B60FBF74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34277" y="433268"/>
            <a:ext cx="6947059" cy="434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Значение соблюдения этических норм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1834277" y="1062276"/>
            <a:ext cx="10961846" cy="378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Соблюдение педагогической этики является не только моральным долгом, но и правовым требованием, обеспечивающим стабильность и эффективность образовательного процесса.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2765584" y="2035493"/>
            <a:ext cx="2422803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Защита прав обучающихся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1834277" y="2310884"/>
            <a:ext cx="3354110" cy="567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Обеспечение соблюдения конституционных прав и свобод обучающихся на образование, достоинство и безопасность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865" y="1549837"/>
            <a:ext cx="3836551" cy="3836551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616" y="2414468"/>
            <a:ext cx="207883" cy="20788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41894" y="2035493"/>
            <a:ext cx="2731770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Соблюдение законодательства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9441894" y="2310884"/>
            <a:ext cx="3354229" cy="567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Исполнение требований нормативно-правовых актов Республики Казахстан в области образования</a:t>
            </a:r>
            <a:endParaRPr lang="en-US" sz="10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865" y="1549837"/>
            <a:ext cx="3836551" cy="3836551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0663" y="2414468"/>
            <a:ext cx="207883" cy="20788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441894" y="4058007"/>
            <a:ext cx="212240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Формирование доверия</a:t>
            </a:r>
            <a:endParaRPr lang="en-US" sz="1350" dirty="0"/>
          </a:p>
        </p:txBody>
      </p:sp>
      <p:sp>
        <p:nvSpPr>
          <p:cNvPr id="13" name="Text 7"/>
          <p:cNvSpPr/>
          <p:nvPr/>
        </p:nvSpPr>
        <p:spPr>
          <a:xfrm>
            <a:off x="9441894" y="4333399"/>
            <a:ext cx="3354229" cy="567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Создание благоприятного климата в образовательной организации на основе взаимного уважения</a:t>
            </a:r>
            <a:endParaRPr lang="en-US" sz="10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6865" y="1549837"/>
            <a:ext cx="3836551" cy="3836551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0663" y="4313515"/>
            <a:ext cx="207883" cy="20788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3085267" y="4152543"/>
            <a:ext cx="2103120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Повышение авторитета</a:t>
            </a:r>
            <a:endParaRPr lang="en-US" sz="1350" dirty="0"/>
          </a:p>
        </p:txBody>
      </p:sp>
      <p:sp>
        <p:nvSpPr>
          <p:cNvPr id="17" name="Text 9"/>
          <p:cNvSpPr/>
          <p:nvPr/>
        </p:nvSpPr>
        <p:spPr>
          <a:xfrm>
            <a:off x="1834277" y="4427934"/>
            <a:ext cx="3354110" cy="378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Укрепление профессионального статуса педагога в обществе и среди коллег</a:t>
            </a:r>
            <a:endParaRPr lang="en-US" sz="10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6865" y="1549837"/>
            <a:ext cx="3836551" cy="3836551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61616" y="4313515"/>
            <a:ext cx="207883" cy="207883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834277" y="5532358"/>
            <a:ext cx="4448651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F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Последствия нарушения этических норм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 11"/>
          <p:cNvSpPr/>
          <p:nvPr/>
        </p:nvSpPr>
        <p:spPr>
          <a:xfrm>
            <a:off x="1834277" y="6036112"/>
            <a:ext cx="173759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Дисциплинарные</a:t>
            </a:r>
            <a:endParaRPr lang="en-US" sz="1350" dirty="0"/>
          </a:p>
        </p:txBody>
      </p:sp>
      <p:sp>
        <p:nvSpPr>
          <p:cNvPr id="22" name="Text 12"/>
          <p:cNvSpPr/>
          <p:nvPr/>
        </p:nvSpPr>
        <p:spPr>
          <a:xfrm>
            <a:off x="1834277" y="6350437"/>
            <a:ext cx="3427452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Замечание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Выговор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Увольнение</a:t>
            </a:r>
            <a:endParaRPr lang="en-US" sz="1050" dirty="0"/>
          </a:p>
        </p:txBody>
      </p:sp>
      <p:sp>
        <p:nvSpPr>
          <p:cNvPr id="23" name="Text 13"/>
          <p:cNvSpPr/>
          <p:nvPr/>
        </p:nvSpPr>
        <p:spPr>
          <a:xfrm>
            <a:off x="5608439" y="6036112"/>
            <a:ext cx="1814870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Административные</a:t>
            </a:r>
            <a:endParaRPr lang="en-US" sz="1350" dirty="0"/>
          </a:p>
        </p:txBody>
      </p:sp>
      <p:sp>
        <p:nvSpPr>
          <p:cNvPr id="24" name="Text 14"/>
          <p:cNvSpPr/>
          <p:nvPr/>
        </p:nvSpPr>
        <p:spPr>
          <a:xfrm>
            <a:off x="5608439" y="6350437"/>
            <a:ext cx="3427452" cy="412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Штрафы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Приостановление деятельности</a:t>
            </a:r>
            <a:endParaRPr lang="en-US" sz="1050" dirty="0"/>
          </a:p>
        </p:txBody>
      </p:sp>
      <p:sp>
        <p:nvSpPr>
          <p:cNvPr id="25" name="Text 15"/>
          <p:cNvSpPr/>
          <p:nvPr/>
        </p:nvSpPr>
        <p:spPr>
          <a:xfrm>
            <a:off x="9382601" y="6036112"/>
            <a:ext cx="173759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Уголовные</a:t>
            </a:r>
            <a:endParaRPr lang="en-US" sz="1350" dirty="0"/>
          </a:p>
        </p:txBody>
      </p:sp>
      <p:sp>
        <p:nvSpPr>
          <p:cNvPr id="26" name="Text 16"/>
          <p:cNvSpPr/>
          <p:nvPr/>
        </p:nvSpPr>
        <p:spPr>
          <a:xfrm>
            <a:off x="9382601" y="6350437"/>
            <a:ext cx="3427452" cy="412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 причинение вреда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 оскорбление</a:t>
            </a:r>
            <a:endParaRPr lang="en-US" sz="1050" dirty="0"/>
          </a:p>
        </p:txBody>
      </p:sp>
      <p:sp>
        <p:nvSpPr>
          <p:cNvPr id="27" name="Shape 17"/>
          <p:cNvSpPr/>
          <p:nvPr/>
        </p:nvSpPr>
        <p:spPr>
          <a:xfrm>
            <a:off x="1834277" y="7129224"/>
            <a:ext cx="10961846" cy="666988"/>
          </a:xfrm>
          <a:prstGeom prst="roundRect">
            <a:avLst>
              <a:gd name="adj" fmla="val 3126"/>
            </a:avLst>
          </a:prstGeom>
          <a:solidFill>
            <a:srgbClr val="C3CFEF"/>
          </a:solidFill>
          <a:ln/>
        </p:spPr>
      </p:sp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3223" y="7318296"/>
            <a:ext cx="173712" cy="138946"/>
          </a:xfrm>
          <a:prstGeom prst="rect">
            <a:avLst/>
          </a:prstGeom>
        </p:spPr>
      </p:pic>
      <p:sp>
        <p:nvSpPr>
          <p:cNvPr id="29" name="Text 18"/>
          <p:cNvSpPr/>
          <p:nvPr/>
        </p:nvSpPr>
        <p:spPr>
          <a:xfrm>
            <a:off x="2285881" y="7261146"/>
            <a:ext cx="10371296" cy="378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Важно:</a:t>
            </a:r>
            <a:r>
              <a:rPr lang="en-US" sz="10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Нарушение педагогической этики является основанием для отказа в аттестации педагогического работника и может повлечь лишение права на осуществление педагогической деятельности.</a:t>
            </a:r>
            <a:endParaRPr lang="en-US" sz="1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2707" y="936427"/>
            <a:ext cx="4392454" cy="548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Заключение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02707" y="1858566"/>
            <a:ext cx="8446175" cy="1060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Таким образом, границы допустимого поведения педагога определяются не только моральными нормами, но и конкретными статьями законодательства Республики Казахстан. Соблюдение педагогической этики — это не только добровольный моральный выбор, но и юридическая обязанность, закреплённая на законодательном уровне.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02707" y="3074194"/>
            <a:ext cx="4117658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Ключевые нормативные акты</a:t>
            </a:r>
            <a:endParaRPr lang="en-US" sz="2050" dirty="0"/>
          </a:p>
        </p:txBody>
      </p:sp>
      <p:sp>
        <p:nvSpPr>
          <p:cNvPr id="5" name="Shape 3"/>
          <p:cNvSpPr/>
          <p:nvPr/>
        </p:nvSpPr>
        <p:spPr>
          <a:xfrm>
            <a:off x="702707" y="3578543"/>
            <a:ext cx="8446175" cy="1357074"/>
          </a:xfrm>
          <a:prstGeom prst="roundRect">
            <a:avLst>
              <a:gd name="adj" fmla="val 1942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5567" y="3601403"/>
            <a:ext cx="702707" cy="1311354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7" name="Text 5"/>
          <p:cNvSpPr/>
          <p:nvPr/>
        </p:nvSpPr>
        <p:spPr>
          <a:xfrm>
            <a:off x="945118" y="4092416"/>
            <a:ext cx="263485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1583769" y="3777020"/>
            <a:ext cx="3907869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Статья 51 Закона «Об образовании»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1583769" y="4207073"/>
            <a:ext cx="7366635" cy="530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Устанавливает обязанности педагога по обеспечению качества обучения, воспитанию в духе уважения и соблюдению прав обучающихся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702707" y="5091112"/>
            <a:ext cx="8446175" cy="1357074"/>
          </a:xfrm>
          <a:prstGeom prst="roundRect">
            <a:avLst>
              <a:gd name="adj" fmla="val 1942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25567" y="5113973"/>
            <a:ext cx="702707" cy="1311354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12" name="Text 10"/>
          <p:cNvSpPr/>
          <p:nvPr/>
        </p:nvSpPr>
        <p:spPr>
          <a:xfrm>
            <a:off x="945118" y="5604986"/>
            <a:ext cx="263485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1"/>
          <p:cNvSpPr/>
          <p:nvPr/>
        </p:nvSpPr>
        <p:spPr>
          <a:xfrm>
            <a:off x="1583769" y="5289590"/>
            <a:ext cx="4141946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Статья 5 Закона «О статусе педагога»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583769" y="5719643"/>
            <a:ext cx="7366635" cy="530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Определяет, что педагогическая этика основывается на уважении чести и достоинства личности, а её нарушение влечёт ответственность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702707" y="6623090"/>
            <a:ext cx="8446175" cy="530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FF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Соблюдение этих норм является обязательным условием профессиональной деятельности педагога и важным критерием при аттестации педагогических работников.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458563" y="1718667"/>
            <a:ext cx="4603194" cy="5574387"/>
          </a:xfrm>
          <a:prstGeom prst="roundRect">
            <a:avLst>
              <a:gd name="adj" fmla="val 573"/>
            </a:avLst>
          </a:prstGeom>
          <a:solidFill>
            <a:srgbClr val="3257B8"/>
          </a:solidFill>
          <a:ln/>
        </p:spPr>
      </p:sp>
      <p:sp>
        <p:nvSpPr>
          <p:cNvPr id="17" name="Text 15"/>
          <p:cNvSpPr/>
          <p:nvPr/>
        </p:nvSpPr>
        <p:spPr>
          <a:xfrm>
            <a:off x="9634180" y="1874163"/>
            <a:ext cx="2196227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Основные выводы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9634180" y="2304217"/>
            <a:ext cx="4251960" cy="228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Педагогическая этика закреплена на законодательном уровне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Нарушение этических норм влечёт ответственность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Педагог должен соблюдать профессиональную дистанцию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Уважение личности — основа профессионального поведения</a:t>
            </a:r>
            <a:endParaRPr lang="en-US" sz="13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3796" y="1253490"/>
            <a:ext cx="4621649" cy="512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Спасибо за внимание!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843796" y="2105382"/>
            <a:ext cx="5989082" cy="707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Уважаемые коллеги!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843796" y="2948821"/>
            <a:ext cx="6271141" cy="479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своём выступлении я </a:t>
            </a:r>
            <a:r>
              <a:rPr lang="en-US" sz="12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рассмотрел</a:t>
            </a:r>
            <a:r>
              <a:rPr lang="ru-RU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 </a:t>
            </a:r>
            <a:r>
              <a:rPr lang="en-US" sz="12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тему</a:t>
            </a:r>
            <a:r>
              <a:rPr lang="ru-RU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</a:t>
            </a: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ru-RU" sz="1250" dirty="0">
              <a:solidFill>
                <a:srgbClr val="15213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12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«Границы допустимого: педагогическая этика в конфликтных ситуациях»</a:t>
            </a: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843796" y="3550682"/>
            <a:ext cx="6271141" cy="479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Республике Казахстан нормы педагогической этики закреплены на законодательном уровне: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43796" y="4152543"/>
            <a:ext cx="6271141" cy="1246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Согласно </a:t>
            </a:r>
            <a:r>
              <a:rPr lang="en-US" sz="12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статье 51 Закона «Об образовании»</a:t>
            </a: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педагог обязан обеспечивать качество обучения и воспитывать обучающихся в духе уважения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Особое значение имеет </a:t>
            </a:r>
            <a:r>
              <a:rPr lang="en-US" sz="12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статья 5 Закона «О статусе педагога»</a:t>
            </a: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которая определяет, что педагогическая этика основывается на уважении чести и достоинства личности, а её нарушение влечёт ответственность</a:t>
            </a:r>
            <a:endParaRPr lang="en-US" sz="1250" dirty="0"/>
          </a:p>
        </p:txBody>
      </p:sp>
      <p:sp>
        <p:nvSpPr>
          <p:cNvPr id="7" name="Shape 5"/>
          <p:cNvSpPr/>
          <p:nvPr/>
        </p:nvSpPr>
        <p:spPr>
          <a:xfrm>
            <a:off x="7404735" y="1969770"/>
            <a:ext cx="6507361" cy="3675936"/>
          </a:xfrm>
          <a:prstGeom prst="roundRect">
            <a:avLst>
              <a:gd name="adj" fmla="val 670"/>
            </a:avLst>
          </a:prstGeom>
          <a:solidFill>
            <a:srgbClr val="3257B8"/>
          </a:solidFill>
          <a:ln/>
        </p:spPr>
      </p:sp>
      <p:sp>
        <p:nvSpPr>
          <p:cNvPr id="8" name="Text 6"/>
          <p:cNvSpPr/>
          <p:nvPr/>
        </p:nvSpPr>
        <p:spPr>
          <a:xfrm>
            <a:off x="7568803" y="2105382"/>
            <a:ext cx="2461855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Ключевые выводы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568803" y="2548771"/>
            <a:ext cx="6179225" cy="239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конфликтных ситуациях недопустимы: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7568803" y="2910721"/>
            <a:ext cx="6179225" cy="1101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Унижение ученика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Агрессивное поведение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Психологическое давление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Дискриминация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7568803" y="4134564"/>
            <a:ext cx="6179225" cy="239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Педагог обязан сохранять: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7568803" y="4496514"/>
            <a:ext cx="6179225" cy="1101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Профессионализм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Объективность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Уважение к личности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Законность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843796" y="5798344"/>
            <a:ext cx="12942689" cy="239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Таким образом, соблюдение педагогической этики — это не только моральная норма, но и требование закона.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1089898" y="6343531"/>
            <a:ext cx="12696587" cy="479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Профессионализм педагога определяется не только владением предметом, но и способностью выстраивать этические отношения со всеми участниками образовательного процесса.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843796" y="6190893"/>
            <a:ext cx="22860" cy="785098"/>
          </a:xfrm>
          <a:prstGeom prst="rect">
            <a:avLst/>
          </a:prstGeom>
          <a:solidFill>
            <a:srgbClr val="3257B8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713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Введение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13466"/>
            <a:ext cx="763202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современных условиях развития образования Республики Казахстан особое значение приобретает соблюдение педагогической этики, особенно в конфликтных ситуациях. Конфликты в образовательной среде неизбежны, они являются естественным следствием взаимодействия различных субъектов образовательного процесса с их индивидуальными особенностями, интересами и ожиданиями.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097298"/>
            <a:ext cx="763202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Однако именно профессиональное поведение педагога определяет их исход и последствия. Учитель как субъект педагогической деятельности несёт ответственность за создание благоприятной психологической атмосферы, обеспечение психологической безопасности обучающихся и соблюдение их прав и свобод.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863590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Цель доклада: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определить границы допустимого поведения педагога на основе нормативно-правовых актов Республики Казахстан, рассмотреть правовые последствия нарушения этических норм и сформулировать рекомендации по профессиональной деонтологии.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8774668" y="1834872"/>
            <a:ext cx="5212318" cy="5477470"/>
          </a:xfrm>
          <a:prstGeom prst="roundRect">
            <a:avLst>
              <a:gd name="adj" fmla="val 571"/>
            </a:avLst>
          </a:prstGeom>
          <a:solidFill>
            <a:srgbClr val="3257B8"/>
          </a:solidFill>
          <a:ln/>
        </p:spPr>
      </p:sp>
      <p:sp>
        <p:nvSpPr>
          <p:cNvPr id="7" name="Text 5"/>
          <p:cNvSpPr/>
          <p:nvPr/>
        </p:nvSpPr>
        <p:spPr>
          <a:xfrm>
            <a:off x="8973026" y="20332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Ключевые аспекты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8973026" y="2541746"/>
            <a:ext cx="4815602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Нормативно-правовая база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Конфликтные ситуации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Правовые границы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Практические рекомендации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5599"/>
            <a:ext cx="116514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Теоретические основы педагогической этики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02512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Педагогическая этика — это система норм, регулирующих профессиональное поведение учителя в процессе осуществления педагогической деятельности. Она представляет собой совокупность моральных принципов, требований и норм, которые определяют образцы поведения педагога в отношениях с обучающимися, их родителями, коллегами и обществом.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78373"/>
            <a:ext cx="4215289" cy="3207306"/>
          </a:xfrm>
          <a:prstGeom prst="roundRect">
            <a:avLst>
              <a:gd name="adj" fmla="val 928"/>
            </a:avLst>
          </a:prstGeom>
          <a:solidFill>
            <a:srgbClr val="E9ECF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376732"/>
            <a:ext cx="595313" cy="59531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5859" y="3540323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2148" y="41704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Гуманизм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2148" y="4599623"/>
            <a:ext cx="38185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Признание человека высшей ценностью, уважение его прав и достоинства, создание условий для полноценного развития личности каждого обучающегося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5207437" y="3178373"/>
            <a:ext cx="4215408" cy="3207306"/>
          </a:xfrm>
          <a:prstGeom prst="roundRect">
            <a:avLst>
              <a:gd name="adj" fmla="val 928"/>
            </a:avLst>
          </a:prstGeom>
          <a:solidFill>
            <a:srgbClr val="E9ECF2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795" y="3376732"/>
            <a:ext cx="595313" cy="59531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9506" y="3540323"/>
            <a:ext cx="267891" cy="2678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05795" y="41704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Справедливость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5405795" y="4599623"/>
            <a:ext cx="38186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Объективность в оценке знаний, умений и навыков обучающихся, отсутствие дискриминации, равный подход ко всем участникам образовательного процесса</a:t>
            </a:r>
            <a:endParaRPr lang="en-US" sz="1550" dirty="0"/>
          </a:p>
        </p:txBody>
      </p:sp>
      <p:sp>
        <p:nvSpPr>
          <p:cNvPr id="14" name="Shape 8"/>
          <p:cNvSpPr/>
          <p:nvPr/>
        </p:nvSpPr>
        <p:spPr>
          <a:xfrm>
            <a:off x="9621203" y="3178373"/>
            <a:ext cx="4215289" cy="3207306"/>
          </a:xfrm>
          <a:prstGeom prst="roundRect">
            <a:avLst>
              <a:gd name="adj" fmla="val 928"/>
            </a:avLst>
          </a:prstGeom>
          <a:solidFill>
            <a:srgbClr val="E9ECF2"/>
          </a:solidFill>
          <a:ln/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9561" y="3376732"/>
            <a:ext cx="595313" cy="59531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83272" y="3540323"/>
            <a:ext cx="267891" cy="26789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19561" y="4170402"/>
            <a:ext cx="25615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Уважение личности</a:t>
            </a:r>
            <a:endParaRPr lang="en-US" sz="1950" dirty="0"/>
          </a:p>
        </p:txBody>
      </p:sp>
      <p:sp>
        <p:nvSpPr>
          <p:cNvPr id="18" name="Text 10"/>
          <p:cNvSpPr/>
          <p:nvPr/>
        </p:nvSpPr>
        <p:spPr>
          <a:xfrm>
            <a:off x="9819561" y="4599623"/>
            <a:ext cx="38185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Признание уникальности каждого человека, сохранение его достоинства, соблюдение прав и свобод обучающихся в процессе обучения и воспитания</a:t>
            </a:r>
            <a:endParaRPr lang="en-US" sz="1550" dirty="0"/>
          </a:p>
        </p:txBody>
      </p:sp>
      <p:sp>
        <p:nvSpPr>
          <p:cNvPr id="19" name="Text 11"/>
          <p:cNvSpPr/>
          <p:nvPr/>
        </p:nvSpPr>
        <p:spPr>
          <a:xfrm>
            <a:off x="793790" y="660892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Данные принципы закреплены на законодательном уровне и являются обязательными для исполнения всеми педагогическими работниками образовательных организаций Республики Казахстан.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793790" y="698778"/>
            <a:ext cx="2323386" cy="333613"/>
          </a:xfrm>
          <a:prstGeom prst="roundRect">
            <a:avLst>
              <a:gd name="adj" fmla="val 18990"/>
            </a:avLst>
          </a:prstGeom>
          <a:solidFill>
            <a:srgbClr val="E6D5B8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899" y="790218"/>
            <a:ext cx="150733" cy="1507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32999" y="755333"/>
            <a:ext cx="1871067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НОРМАТИВНАЯ ОСНОВА</a:t>
            </a:r>
            <a:endParaRPr lang="en-US" sz="1150" dirty="0"/>
          </a:p>
        </p:txBody>
      </p:sp>
      <p:sp>
        <p:nvSpPr>
          <p:cNvPr id="6" name="Text 2"/>
          <p:cNvSpPr/>
          <p:nvPr/>
        </p:nvSpPr>
        <p:spPr>
          <a:xfrm>
            <a:off x="793790" y="1103948"/>
            <a:ext cx="9385221" cy="810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chemeClr val="accent1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Ответственность педагога: правовая база</a:t>
            </a:r>
            <a:endParaRPr lang="en-US" sz="3700" dirty="0">
              <a:solidFill>
                <a:schemeClr val="accent1"/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793790" y="2550795"/>
            <a:ext cx="3008948" cy="2498169"/>
          </a:xfrm>
          <a:prstGeom prst="roundRect">
            <a:avLst>
              <a:gd name="adj" fmla="val 4392"/>
            </a:avLst>
          </a:prstGeom>
          <a:solidFill>
            <a:srgbClr val="FFFFFF"/>
          </a:solidFill>
          <a:ln w="22860">
            <a:solidFill>
              <a:srgbClr val="ECF0EF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770930" y="2550795"/>
            <a:ext cx="91440" cy="2498169"/>
          </a:xfrm>
          <a:prstGeom prst="roundRect">
            <a:avLst>
              <a:gd name="adj" fmla="val 86605"/>
            </a:avLst>
          </a:prstGeom>
          <a:solidFill>
            <a:srgbClr val="ECF0EF"/>
          </a:solidFill>
          <a:ln/>
        </p:spPr>
      </p:sp>
      <p:sp>
        <p:nvSpPr>
          <p:cNvPr id="9" name="Text 5"/>
          <p:cNvSpPr/>
          <p:nvPr/>
        </p:nvSpPr>
        <p:spPr>
          <a:xfrm>
            <a:off x="1073706" y="2762131"/>
            <a:ext cx="2517696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25753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Закон РК «Об образовании», ст. 51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1073706" y="3458885"/>
            <a:ext cx="2517696" cy="827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«Педагог обязан уважать честь и достоинство обучающихся…»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3981807" y="2550795"/>
            <a:ext cx="3009067" cy="2498169"/>
          </a:xfrm>
          <a:prstGeom prst="roundRect">
            <a:avLst>
              <a:gd name="adj" fmla="val 4392"/>
            </a:avLst>
          </a:prstGeom>
          <a:solidFill>
            <a:srgbClr val="FFFFFF"/>
          </a:solidFill>
          <a:ln w="22860">
            <a:solidFill>
              <a:srgbClr val="ECF0EF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3958947" y="2550795"/>
            <a:ext cx="91440" cy="2498169"/>
          </a:xfrm>
          <a:prstGeom prst="roundRect">
            <a:avLst>
              <a:gd name="adj" fmla="val 86605"/>
            </a:avLst>
          </a:prstGeom>
          <a:solidFill>
            <a:srgbClr val="ECF0EF"/>
          </a:solidFill>
          <a:ln/>
        </p:spPr>
      </p:sp>
      <p:sp>
        <p:nvSpPr>
          <p:cNvPr id="13" name="Text 9"/>
          <p:cNvSpPr/>
          <p:nvPr/>
        </p:nvSpPr>
        <p:spPr>
          <a:xfrm>
            <a:off x="4261723" y="2762131"/>
            <a:ext cx="2517815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25753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Закон РК «О статусе педагога», ст. 5</a:t>
            </a:r>
            <a:endParaRPr lang="en-US" sz="1850" dirty="0"/>
          </a:p>
        </p:txBody>
      </p:sp>
      <p:sp>
        <p:nvSpPr>
          <p:cNvPr id="14" name="Text 10"/>
          <p:cNvSpPr/>
          <p:nvPr/>
        </p:nvSpPr>
        <p:spPr>
          <a:xfrm>
            <a:off x="4261723" y="3458885"/>
            <a:ext cx="2517815" cy="1378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«Нарушение педагогической этики влечёт ответственность, установленную законами Республики Казахстан»</a:t>
            </a:r>
            <a:endParaRPr lang="en-US" sz="1450" dirty="0"/>
          </a:p>
        </p:txBody>
      </p:sp>
      <p:sp>
        <p:nvSpPr>
          <p:cNvPr id="15" name="Shape 11"/>
          <p:cNvSpPr/>
          <p:nvPr/>
        </p:nvSpPr>
        <p:spPr>
          <a:xfrm>
            <a:off x="7169944" y="2550795"/>
            <a:ext cx="3009067" cy="2498169"/>
          </a:xfrm>
          <a:prstGeom prst="roundRect">
            <a:avLst>
              <a:gd name="adj" fmla="val 4392"/>
            </a:avLst>
          </a:prstGeom>
          <a:solidFill>
            <a:srgbClr val="FFFFFF"/>
          </a:solidFill>
          <a:ln w="22860">
            <a:solidFill>
              <a:srgbClr val="ECF0EF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7147084" y="2550795"/>
            <a:ext cx="91440" cy="2498169"/>
          </a:xfrm>
          <a:prstGeom prst="roundRect">
            <a:avLst>
              <a:gd name="adj" fmla="val 86605"/>
            </a:avLst>
          </a:prstGeom>
          <a:solidFill>
            <a:srgbClr val="ECF0EF"/>
          </a:solidFill>
          <a:ln/>
        </p:spPr>
      </p:sp>
      <p:sp>
        <p:nvSpPr>
          <p:cNvPr id="17" name="Text 13"/>
          <p:cNvSpPr/>
          <p:nvPr/>
        </p:nvSpPr>
        <p:spPr>
          <a:xfrm>
            <a:off x="7449860" y="2762131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25753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Трудовой кодекс РК</a:t>
            </a:r>
            <a:endParaRPr lang="en-US" sz="1850" dirty="0"/>
          </a:p>
        </p:txBody>
      </p:sp>
      <p:sp>
        <p:nvSpPr>
          <p:cNvPr id="18" name="Text 14"/>
          <p:cNvSpPr/>
          <p:nvPr/>
        </p:nvSpPr>
        <p:spPr>
          <a:xfrm>
            <a:off x="7449860" y="3164205"/>
            <a:ext cx="2517815" cy="827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Регулирует дисциплинарные меры в отношении педагога</a:t>
            </a:r>
            <a:endParaRPr lang="en-US" sz="1450" dirty="0"/>
          </a:p>
        </p:txBody>
      </p:sp>
      <p:sp>
        <p:nvSpPr>
          <p:cNvPr id="19" name="Shape 15"/>
          <p:cNvSpPr/>
          <p:nvPr/>
        </p:nvSpPr>
        <p:spPr>
          <a:xfrm>
            <a:off x="793790" y="5250418"/>
            <a:ext cx="3008948" cy="2280404"/>
          </a:xfrm>
          <a:prstGeom prst="roundRect">
            <a:avLst>
              <a:gd name="adj" fmla="val 3473"/>
            </a:avLst>
          </a:prstGeom>
          <a:solidFill>
            <a:srgbClr val="ECF0EF"/>
          </a:solidFill>
          <a:ln/>
        </p:spPr>
      </p:sp>
      <p:sp>
        <p:nvSpPr>
          <p:cNvPr id="20" name="Text 16"/>
          <p:cNvSpPr/>
          <p:nvPr/>
        </p:nvSpPr>
        <p:spPr>
          <a:xfrm>
            <a:off x="982266" y="5438894"/>
            <a:ext cx="2356842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📌 Дисциплинарная</a:t>
            </a:r>
            <a:endParaRPr lang="en-US" sz="1850" dirty="0"/>
          </a:p>
        </p:txBody>
      </p:sp>
      <p:sp>
        <p:nvSpPr>
          <p:cNvPr id="21" name="Text 17"/>
          <p:cNvSpPr/>
          <p:nvPr/>
        </p:nvSpPr>
        <p:spPr>
          <a:xfrm>
            <a:off x="982266" y="5856208"/>
            <a:ext cx="2631996" cy="827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Замечание · Выговор · Строгий выговор · Увольнение</a:t>
            </a:r>
            <a:endParaRPr lang="en-US" sz="1450" dirty="0"/>
          </a:p>
        </p:txBody>
      </p:sp>
      <p:sp>
        <p:nvSpPr>
          <p:cNvPr id="22" name="Text 18"/>
          <p:cNvSpPr/>
          <p:nvPr/>
        </p:nvSpPr>
        <p:spPr>
          <a:xfrm>
            <a:off x="982266" y="6790849"/>
            <a:ext cx="2631996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Применяется администрацией школы</a:t>
            </a:r>
            <a:endParaRPr lang="en-US" sz="1450" dirty="0"/>
          </a:p>
        </p:txBody>
      </p:sp>
      <p:sp>
        <p:nvSpPr>
          <p:cNvPr id="23" name="Shape 19"/>
          <p:cNvSpPr/>
          <p:nvPr/>
        </p:nvSpPr>
        <p:spPr>
          <a:xfrm>
            <a:off x="3981807" y="5250418"/>
            <a:ext cx="3009067" cy="2280404"/>
          </a:xfrm>
          <a:prstGeom prst="roundRect">
            <a:avLst>
              <a:gd name="adj" fmla="val 3473"/>
            </a:avLst>
          </a:prstGeom>
          <a:solidFill>
            <a:srgbClr val="ECF0EF"/>
          </a:solidFill>
          <a:ln/>
        </p:spPr>
      </p:sp>
      <p:sp>
        <p:nvSpPr>
          <p:cNvPr id="24" name="Text 20"/>
          <p:cNvSpPr/>
          <p:nvPr/>
        </p:nvSpPr>
        <p:spPr>
          <a:xfrm>
            <a:off x="4170283" y="5438894"/>
            <a:ext cx="2575203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📌 Административная</a:t>
            </a:r>
            <a:endParaRPr lang="en-US" sz="1850" dirty="0"/>
          </a:p>
        </p:txBody>
      </p:sp>
      <p:sp>
        <p:nvSpPr>
          <p:cNvPr id="25" name="Text 21"/>
          <p:cNvSpPr/>
          <p:nvPr/>
        </p:nvSpPr>
        <p:spPr>
          <a:xfrm>
            <a:off x="4170283" y="5856208"/>
            <a:ext cx="2632115" cy="827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 нарушении прав ребёнка, при жалобах родителей</a:t>
            </a:r>
            <a:endParaRPr lang="en-US" sz="1450" dirty="0"/>
          </a:p>
        </p:txBody>
      </p:sp>
      <p:sp>
        <p:nvSpPr>
          <p:cNvPr id="26" name="Shape 22"/>
          <p:cNvSpPr/>
          <p:nvPr/>
        </p:nvSpPr>
        <p:spPr>
          <a:xfrm>
            <a:off x="7169944" y="5250418"/>
            <a:ext cx="3009067" cy="2280404"/>
          </a:xfrm>
          <a:prstGeom prst="roundRect">
            <a:avLst>
              <a:gd name="adj" fmla="val 3473"/>
            </a:avLst>
          </a:prstGeom>
          <a:solidFill>
            <a:srgbClr val="ECF0EF"/>
          </a:solidFill>
          <a:ln/>
        </p:spPr>
      </p:sp>
      <p:sp>
        <p:nvSpPr>
          <p:cNvPr id="27" name="Text 23"/>
          <p:cNvSpPr/>
          <p:nvPr/>
        </p:nvSpPr>
        <p:spPr>
          <a:xfrm>
            <a:off x="7358420" y="5438894"/>
            <a:ext cx="2632115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📌 Морально-профессиональная</a:t>
            </a:r>
            <a:endParaRPr lang="en-US" sz="1850" dirty="0"/>
          </a:p>
        </p:txBody>
      </p:sp>
      <p:sp>
        <p:nvSpPr>
          <p:cNvPr id="28" name="Text 24"/>
          <p:cNvSpPr/>
          <p:nvPr/>
        </p:nvSpPr>
        <p:spPr>
          <a:xfrm>
            <a:off x="7358420" y="6150888"/>
            <a:ext cx="2632115" cy="827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Потеря авторитета · Ухудшение отношений · Снижение репутации</a:t>
            </a:r>
            <a:endParaRPr lang="en-US" sz="1450" dirty="0"/>
          </a:p>
        </p:txBody>
      </p:sp>
      <p:pic>
        <p:nvPicPr>
          <p:cNvPr id="29" name="Image 0" descr="preencoded.png">
            <a:extLst>
              <a:ext uri="{FF2B5EF4-FFF2-40B4-BE49-F238E27FC236}">
                <a16:creationId xmlns:a16="http://schemas.microsoft.com/office/drawing/2014/main" id="{0165E05F-8687-55D0-031E-AC923944E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0347" y="591015"/>
            <a:ext cx="3894365" cy="69398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99203" y="673775"/>
            <a:ext cx="8201263" cy="405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Конфликтные ситуации в образовательной среде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2199203" y="1248728"/>
            <a:ext cx="10231874" cy="343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Конфликт — это столкновение интересов, взглядов, позиций или потребностей участников образовательного процесса. В образовательной среде конфликты являются естественным явлением, однако их характер и последствия определяются способами разрешения и профессионализмом педагога.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203" y="1687473"/>
            <a:ext cx="3339941" cy="333994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199203" y="5112187"/>
            <a:ext cx="1621869" cy="202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Педагог — ученик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2199203" y="5365671"/>
            <a:ext cx="3339941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Конфликты, возникающие между педагогом и обучающимся в процессе обучения, воспитания или внеурочной деятельности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10" y="1687473"/>
            <a:ext cx="3339941" cy="33399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645110" y="5112187"/>
            <a:ext cx="1638776" cy="202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Педагог — родитель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5645110" y="5365671"/>
            <a:ext cx="3339941" cy="343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Столкновения интересов в вопросах воспитания, обучения и дисциплины обучающегося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017" y="1687473"/>
            <a:ext cx="3339941" cy="333994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091017" y="5112187"/>
            <a:ext cx="1621869" cy="202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Педагог — коллега</a:t>
            </a:r>
            <a:endParaRPr lang="en-US" sz="1250" dirty="0"/>
          </a:p>
        </p:txBody>
      </p:sp>
      <p:sp>
        <p:nvSpPr>
          <p:cNvPr id="12" name="Text 7"/>
          <p:cNvSpPr/>
          <p:nvPr/>
        </p:nvSpPr>
        <p:spPr>
          <a:xfrm>
            <a:off x="9091017" y="5365671"/>
            <a:ext cx="3339941" cy="343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Конфликты, возникающие в процессе совместной профессиональной деятельности</a:t>
            </a:r>
            <a:endParaRPr lang="en-US" sz="1000" dirty="0"/>
          </a:p>
        </p:txBody>
      </p:sp>
      <p:sp>
        <p:nvSpPr>
          <p:cNvPr id="13" name="Text 8"/>
          <p:cNvSpPr/>
          <p:nvPr/>
        </p:nvSpPr>
        <p:spPr>
          <a:xfrm>
            <a:off x="2199203" y="6007894"/>
            <a:ext cx="3413879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Причины конфликтных ситуаций</a:t>
            </a:r>
            <a:endParaRPr lang="en-US" sz="1500" dirty="0"/>
          </a:p>
        </p:txBody>
      </p:sp>
      <p:sp>
        <p:nvSpPr>
          <p:cNvPr id="14" name="Text 9"/>
          <p:cNvSpPr/>
          <p:nvPr/>
        </p:nvSpPr>
        <p:spPr>
          <a:xfrm>
            <a:off x="2199203" y="6463070"/>
            <a:ext cx="1621869" cy="202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Основные факторы</a:t>
            </a:r>
            <a:endParaRPr lang="en-US" sz="1250" dirty="0"/>
          </a:p>
        </p:txBody>
      </p:sp>
      <p:sp>
        <p:nvSpPr>
          <p:cNvPr id="15" name="Text 10"/>
          <p:cNvSpPr/>
          <p:nvPr/>
        </p:nvSpPr>
        <p:spPr>
          <a:xfrm>
            <a:off x="2199203" y="6750487"/>
            <a:ext cx="4957643" cy="775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Нарушение дисциплины обучающимися</a:t>
            </a:r>
            <a:endParaRPr lang="en-US" sz="10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Недопонимание требований и ожиданий</a:t>
            </a:r>
            <a:endParaRPr lang="en-US" sz="10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Эмоциональные реакции участников</a:t>
            </a:r>
            <a:endParaRPr lang="en-US" sz="10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Различия в ценностных ориентациях</a:t>
            </a:r>
            <a:endParaRPr lang="en-US" sz="1000" dirty="0"/>
          </a:p>
        </p:txBody>
      </p:sp>
      <p:sp>
        <p:nvSpPr>
          <p:cNvPr id="16" name="Text 11"/>
          <p:cNvSpPr/>
          <p:nvPr/>
        </p:nvSpPr>
        <p:spPr>
          <a:xfrm>
            <a:off x="7480935" y="6463070"/>
            <a:ext cx="2182178" cy="202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Дополнительные аспекты</a:t>
            </a:r>
            <a:endParaRPr lang="en-US" sz="1250" dirty="0"/>
          </a:p>
        </p:txBody>
      </p:sp>
      <p:sp>
        <p:nvSpPr>
          <p:cNvPr id="17" name="Text 12"/>
          <p:cNvSpPr/>
          <p:nvPr/>
        </p:nvSpPr>
        <p:spPr>
          <a:xfrm>
            <a:off x="7480935" y="6750487"/>
            <a:ext cx="4957643" cy="775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Информационная недостаточность</a:t>
            </a:r>
            <a:endParaRPr lang="en-US" sz="10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Коммуникативные барьеры</a:t>
            </a:r>
            <a:endParaRPr lang="en-US" sz="10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Личностные особенности</a:t>
            </a:r>
            <a:endParaRPr lang="en-US" sz="10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Ситуационные факторы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560" y="620197"/>
            <a:ext cx="11542990" cy="599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chemeClr val="accent1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Конфликтные ситуации в образовательной среде</a:t>
            </a:r>
            <a:endParaRPr lang="en-US" sz="3750" dirty="0">
              <a:solidFill>
                <a:schemeClr val="accent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863560" y="1643063"/>
            <a:ext cx="12903279" cy="683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latin typeface="Barlow" pitchFamily="34" charset="0"/>
                <a:ea typeface="Barlow" pitchFamily="34" charset="-122"/>
                <a:cs typeface="Barlow" pitchFamily="34" charset="-120"/>
              </a:rPr>
              <a:t>Конфликты являются неотъемлемой частью педагогической деятельности. Они могут возникать в различных формах и требуют профессионального подхода к разрешению.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863560" y="2564725"/>
            <a:ext cx="6345793" cy="2416493"/>
          </a:xfrm>
          <a:prstGeom prst="roundRect">
            <a:avLst>
              <a:gd name="adj" fmla="val 375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87041" y="2788206"/>
            <a:ext cx="647581" cy="647581"/>
          </a:xfrm>
          <a:prstGeom prst="roundRect">
            <a:avLst>
              <a:gd name="adj" fmla="val 14118829"/>
            </a:avLst>
          </a:prstGeom>
          <a:solidFill>
            <a:srgbClr val="F65F62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5158" y="2966323"/>
            <a:ext cx="291346" cy="29134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87041" y="3647361"/>
            <a:ext cx="239875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Учитель — ученик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87041" y="4074081"/>
            <a:ext cx="5898832" cy="683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Нарушение дисциплины, недопонимание, различие ожиданий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420928" y="2564725"/>
            <a:ext cx="6345912" cy="2416493"/>
          </a:xfrm>
          <a:prstGeom prst="roundRect">
            <a:avLst>
              <a:gd name="adj" fmla="val 375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44408" y="2788206"/>
            <a:ext cx="647581" cy="647581"/>
          </a:xfrm>
          <a:prstGeom prst="roundRect">
            <a:avLst>
              <a:gd name="adj" fmla="val 14118829"/>
            </a:avLst>
          </a:prstGeom>
          <a:solidFill>
            <a:srgbClr val="F65F62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2525" y="2966323"/>
            <a:ext cx="291346" cy="29134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44408" y="3647361"/>
            <a:ext cx="239875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Учитель — родитель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7644408" y="4074081"/>
            <a:ext cx="5898952" cy="683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Различие в подходах к воспитанию, эмоциональное напряжение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863560" y="5192792"/>
            <a:ext cx="6345793" cy="2416493"/>
          </a:xfrm>
          <a:prstGeom prst="roundRect">
            <a:avLst>
              <a:gd name="adj" fmla="val 375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1087041" y="5416272"/>
            <a:ext cx="647581" cy="647581"/>
          </a:xfrm>
          <a:prstGeom prst="roundRect">
            <a:avLst>
              <a:gd name="adj" fmla="val 14118829"/>
            </a:avLst>
          </a:prstGeom>
          <a:solidFill>
            <a:srgbClr val="F65F62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5158" y="5594390"/>
            <a:ext cx="291346" cy="29134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087041" y="6275427"/>
            <a:ext cx="239875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Учитель — учитель</a:t>
            </a:r>
            <a:endParaRPr lang="en-US" sz="1850" dirty="0"/>
          </a:p>
        </p:txBody>
      </p:sp>
      <p:sp>
        <p:nvSpPr>
          <p:cNvPr id="18" name="Text 13"/>
          <p:cNvSpPr/>
          <p:nvPr/>
        </p:nvSpPr>
        <p:spPr>
          <a:xfrm>
            <a:off x="1087041" y="6702147"/>
            <a:ext cx="5898832" cy="683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Профессиональные разногласия, конкуренция, недостаток коммуникации</a:t>
            </a:r>
            <a:endParaRPr lang="en-US" sz="1650" dirty="0"/>
          </a:p>
        </p:txBody>
      </p:sp>
      <p:sp>
        <p:nvSpPr>
          <p:cNvPr id="19" name="Shape 14"/>
          <p:cNvSpPr/>
          <p:nvPr/>
        </p:nvSpPr>
        <p:spPr>
          <a:xfrm>
            <a:off x="7420928" y="5192792"/>
            <a:ext cx="6345912" cy="2416493"/>
          </a:xfrm>
          <a:prstGeom prst="roundRect">
            <a:avLst>
              <a:gd name="adj" fmla="val 375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644408" y="5416272"/>
            <a:ext cx="647581" cy="647581"/>
          </a:xfrm>
          <a:prstGeom prst="roundRect">
            <a:avLst>
              <a:gd name="adj" fmla="val 14118829"/>
            </a:avLst>
          </a:prstGeom>
          <a:solidFill>
            <a:srgbClr val="F65F62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22525" y="5594390"/>
            <a:ext cx="291346" cy="29134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44408" y="6275427"/>
            <a:ext cx="307693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Учитель — администрация</a:t>
            </a:r>
            <a:endParaRPr lang="en-US" sz="1850" dirty="0"/>
          </a:p>
        </p:txBody>
      </p:sp>
      <p:sp>
        <p:nvSpPr>
          <p:cNvPr id="23" name="Text 17"/>
          <p:cNvSpPr/>
          <p:nvPr/>
        </p:nvSpPr>
        <p:spPr>
          <a:xfrm>
            <a:off x="7644408" y="6702147"/>
            <a:ext cx="5898952" cy="683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Различие в методах управления, распределение обязанностей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7848" y="784027"/>
            <a:ext cx="8355687" cy="609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chemeClr val="accent1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Недопустимое поведение педагога</a:t>
            </a:r>
            <a:endParaRPr lang="en-US" sz="3800" dirty="0">
              <a:solidFill>
                <a:schemeClr val="accent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877848" y="1830943"/>
            <a:ext cx="12874704" cy="700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latin typeface="Barlow" pitchFamily="34" charset="0"/>
                <a:ea typeface="Barlow" pitchFamily="34" charset="-122"/>
                <a:cs typeface="Barlow" pitchFamily="34" charset="-120"/>
              </a:rPr>
              <a:t>Согласно законодательству Республики Казахстан, педагог обязан уважать честь и достоинство обучающихся и коллег. Нарушение этих норм влечёт ответственность.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877848" y="2777728"/>
            <a:ext cx="6328053" cy="1636514"/>
          </a:xfrm>
          <a:prstGeom prst="roundRect">
            <a:avLst>
              <a:gd name="adj" fmla="val 8940"/>
            </a:avLst>
          </a:prstGeom>
          <a:solidFill>
            <a:srgbClr val="191718">
              <a:alpha val="95000"/>
            </a:srgbClr>
          </a:solidFill>
          <a:ln w="30480">
            <a:solidFill>
              <a:srgbClr val="F65F6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47368" y="2777728"/>
            <a:ext cx="121920" cy="1636514"/>
          </a:xfrm>
          <a:prstGeom prst="roundRect">
            <a:avLst>
              <a:gd name="adj" fmla="val 75609"/>
            </a:avLst>
          </a:prstGeom>
          <a:solidFill>
            <a:srgbClr val="F65F62"/>
          </a:solidFill>
          <a:ln/>
        </p:spPr>
      </p:sp>
      <p:sp>
        <p:nvSpPr>
          <p:cNvPr id="6" name="Text 4"/>
          <p:cNvSpPr/>
          <p:nvPr/>
        </p:nvSpPr>
        <p:spPr>
          <a:xfrm>
            <a:off x="1219200" y="3027640"/>
            <a:ext cx="2752606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Унижение достоинства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219200" y="3463528"/>
            <a:ext cx="5736788" cy="700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Публичное оскорбление, унижение личности ученика перед классом или коллегами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424499" y="2777728"/>
            <a:ext cx="6328053" cy="1636514"/>
          </a:xfrm>
          <a:prstGeom prst="roundRect">
            <a:avLst>
              <a:gd name="adj" fmla="val 8940"/>
            </a:avLst>
          </a:prstGeom>
          <a:solidFill>
            <a:srgbClr val="191718">
              <a:alpha val="95000"/>
            </a:srgbClr>
          </a:solidFill>
          <a:ln w="30480">
            <a:solidFill>
              <a:srgbClr val="F65F62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94019" y="2777728"/>
            <a:ext cx="121920" cy="1636514"/>
          </a:xfrm>
          <a:prstGeom prst="roundRect">
            <a:avLst>
              <a:gd name="adj" fmla="val 75609"/>
            </a:avLst>
          </a:prstGeom>
          <a:solidFill>
            <a:srgbClr val="F65F62"/>
          </a:solidFill>
          <a:ln/>
        </p:spPr>
      </p:sp>
      <p:sp>
        <p:nvSpPr>
          <p:cNvPr id="10" name="Text 8"/>
          <p:cNvSpPr/>
          <p:nvPr/>
        </p:nvSpPr>
        <p:spPr>
          <a:xfrm>
            <a:off x="7765852" y="3027640"/>
            <a:ext cx="2460069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Агрессия и давление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765852" y="3463528"/>
            <a:ext cx="5736788" cy="700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Крики, угрозы, психологическое давление на обучающегося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877848" y="4632841"/>
            <a:ext cx="6328053" cy="1286113"/>
          </a:xfrm>
          <a:prstGeom prst="roundRect">
            <a:avLst>
              <a:gd name="adj" fmla="val 11376"/>
            </a:avLst>
          </a:prstGeom>
          <a:solidFill>
            <a:srgbClr val="191718">
              <a:alpha val="95000"/>
            </a:srgbClr>
          </a:solidFill>
          <a:ln w="30480">
            <a:solidFill>
              <a:srgbClr val="F65F62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847368" y="4632841"/>
            <a:ext cx="121920" cy="1286113"/>
          </a:xfrm>
          <a:prstGeom prst="roundRect">
            <a:avLst>
              <a:gd name="adj" fmla="val 75609"/>
            </a:avLst>
          </a:prstGeom>
          <a:solidFill>
            <a:srgbClr val="F65F62"/>
          </a:solidFill>
          <a:ln/>
        </p:spPr>
      </p:sp>
      <p:sp>
        <p:nvSpPr>
          <p:cNvPr id="14" name="Text 12"/>
          <p:cNvSpPr/>
          <p:nvPr/>
        </p:nvSpPr>
        <p:spPr>
          <a:xfrm>
            <a:off x="1219200" y="4882753"/>
            <a:ext cx="2438638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Дискриминация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1219200" y="5318641"/>
            <a:ext cx="5736788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Нарушение прав обучающихся на основе различий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7424499" y="4632841"/>
            <a:ext cx="6328053" cy="1286113"/>
          </a:xfrm>
          <a:prstGeom prst="roundRect">
            <a:avLst>
              <a:gd name="adj" fmla="val 11376"/>
            </a:avLst>
          </a:prstGeom>
          <a:solidFill>
            <a:srgbClr val="191718">
              <a:alpha val="95000"/>
            </a:srgbClr>
          </a:solidFill>
          <a:ln w="30480">
            <a:solidFill>
              <a:srgbClr val="F65F62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394019" y="4632841"/>
            <a:ext cx="121920" cy="1286113"/>
          </a:xfrm>
          <a:prstGeom prst="roundRect">
            <a:avLst>
              <a:gd name="adj" fmla="val 75609"/>
            </a:avLst>
          </a:prstGeom>
          <a:solidFill>
            <a:srgbClr val="F65F62"/>
          </a:solidFill>
          <a:ln/>
        </p:spPr>
      </p:sp>
      <p:sp>
        <p:nvSpPr>
          <p:cNvPr id="18" name="Text 16"/>
          <p:cNvSpPr/>
          <p:nvPr/>
        </p:nvSpPr>
        <p:spPr>
          <a:xfrm>
            <a:off x="7765852" y="4882753"/>
            <a:ext cx="315849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Злоупотребление властью</a:t>
            </a:r>
            <a:endParaRPr lang="en-US" sz="1900" dirty="0"/>
          </a:p>
        </p:txBody>
      </p:sp>
      <p:sp>
        <p:nvSpPr>
          <p:cNvPr id="19" name="Text 17"/>
          <p:cNvSpPr/>
          <p:nvPr/>
        </p:nvSpPr>
        <p:spPr>
          <a:xfrm>
            <a:off x="7765852" y="5318641"/>
            <a:ext cx="5736788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Использование служебного положения для давления</a:t>
            </a:r>
            <a:endParaRPr lang="en-US" sz="1700" dirty="0"/>
          </a:p>
        </p:txBody>
      </p:sp>
      <p:sp>
        <p:nvSpPr>
          <p:cNvPr id="20" name="Shape 18"/>
          <p:cNvSpPr/>
          <p:nvPr/>
        </p:nvSpPr>
        <p:spPr>
          <a:xfrm>
            <a:off x="877848" y="6164937"/>
            <a:ext cx="12874704" cy="1280517"/>
          </a:xfrm>
          <a:prstGeom prst="roundRect">
            <a:avLst>
              <a:gd name="adj" fmla="val 7199"/>
            </a:avLst>
          </a:prstGeom>
          <a:solidFill>
            <a:srgbClr val="480405"/>
          </a:solidFill>
          <a:ln/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6506170"/>
            <a:ext cx="274320" cy="219432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591032" y="6438305"/>
            <a:ext cx="11942088" cy="700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Важно:</a:t>
            </a:r>
            <a:r>
              <a:rPr lang="en-US" sz="17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Согласно статье 5 Закона РК «О статусе педагога», нарушение педагогической этики влечёт ответственность, установленную законами Республики Казахстан.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992" y="1120735"/>
            <a:ext cx="9592508" cy="544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Границы допустимого поведения педагога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571500" y="1894642"/>
            <a:ext cx="6656665" cy="5214223"/>
          </a:xfrm>
          <a:prstGeom prst="roundRect">
            <a:avLst>
              <a:gd name="adj" fmla="val 501"/>
            </a:avLst>
          </a:prstGeom>
          <a:solidFill>
            <a:srgbClr val="DC2626"/>
          </a:solidFill>
          <a:ln/>
        </p:spPr>
      </p:sp>
      <p:sp>
        <p:nvSpPr>
          <p:cNvPr id="4" name="Text 2"/>
          <p:cNvSpPr/>
          <p:nvPr/>
        </p:nvSpPr>
        <p:spPr>
          <a:xfrm>
            <a:off x="745688" y="2047637"/>
            <a:ext cx="3744635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❌</a:t>
            </a:r>
            <a:r>
              <a:rPr lang="en-US" sz="205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Недопустимые действия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745688" y="2535079"/>
            <a:ext cx="6308288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 точки зрения законодательства Республики Казахстан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45688" y="2934533"/>
            <a:ext cx="6308288" cy="2100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Унижение достоинства обучающегося в присутствии других лиц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Физическая или вербальная агрессия, крик, угрозы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Публичное оскорбление личности обучающегося или его родителей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Дискриминация по признакам пола, национальности, социального происхождения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Психологическое давление на обучающегося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Разглашение конфиденциальной информации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745688" y="5206603"/>
            <a:ext cx="6308288" cy="1730216"/>
          </a:xfrm>
          <a:prstGeom prst="roundRect">
            <a:avLst>
              <a:gd name="adj" fmla="val 1511"/>
            </a:avLst>
          </a:prstGeom>
          <a:solidFill>
            <a:srgbClr val="C3CFEF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77" y="5454610"/>
            <a:ext cx="217765" cy="17418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311831" y="5403056"/>
            <a:ext cx="5567958" cy="1309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Правовые последствия: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Эти действия противоречат статье 51 Закона «Об образовании» и статье 5 Закона «О статусе педагога», влекут дисциплинарную ответственность и могут быть основанием для привлечения к административной или уголовной ответственности.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7409855" y="1894642"/>
            <a:ext cx="6656665" cy="5214223"/>
          </a:xfrm>
          <a:prstGeom prst="roundRect">
            <a:avLst>
              <a:gd name="adj" fmla="val 501"/>
            </a:avLst>
          </a:prstGeom>
          <a:solidFill>
            <a:srgbClr val="16A34A"/>
          </a:solidFill>
          <a:ln/>
        </p:spPr>
      </p:sp>
      <p:sp>
        <p:nvSpPr>
          <p:cNvPr id="11" name="Text 8"/>
          <p:cNvSpPr/>
          <p:nvPr/>
        </p:nvSpPr>
        <p:spPr>
          <a:xfrm>
            <a:off x="7584043" y="2047637"/>
            <a:ext cx="3441978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✅</a:t>
            </a:r>
            <a:r>
              <a:rPr lang="en-US" sz="205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Допустимые действия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584043" y="2535079"/>
            <a:ext cx="6308288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Соответствующие нормам педагогической этики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7584043" y="2934533"/>
            <a:ext cx="6308288" cy="2100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Соблюдение профессиональной дистанции в отношениях с обучающимися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Уважительное общение на основе взаимного уважения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Объективная оценка ситуации без эмоциональной окраски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Индивидуальная работа с учеником в рамках установленных процедур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Конструктивный диалог с родителями на основе фактов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Обращение к административным процедурам при необходимости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7584043" y="5206603"/>
            <a:ext cx="6308288" cy="1468398"/>
          </a:xfrm>
          <a:prstGeom prst="roundRect">
            <a:avLst>
              <a:gd name="adj" fmla="val 1780"/>
            </a:avLst>
          </a:prstGeom>
          <a:solidFill>
            <a:srgbClr val="C3CFEF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232" y="5454610"/>
            <a:ext cx="217765" cy="17418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8150185" y="5403056"/>
            <a:ext cx="5567958" cy="1047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Правовое обоснование:</a:t>
            </a: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Данные действия соответствуют требованиям статьи 51 Закона «Об образовании» и статьи 5 Закона «О статусе педагога», обеспечивают соблюдение прав обучающихся и защиту профессиональных интересов педагога.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451390" y="1067514"/>
            <a:ext cx="1910001" cy="266700"/>
          </a:xfrm>
          <a:prstGeom prst="roundRect">
            <a:avLst>
              <a:gd name="adj" fmla="val 20004"/>
            </a:avLst>
          </a:prstGeom>
          <a:solidFill>
            <a:srgbClr val="E6D5B8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6640" y="1137404"/>
            <a:ext cx="126921" cy="1269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37021" y="1115139"/>
            <a:ext cx="152912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ПРАКТИЧЕСКИЕ КЕЙСЫ</a:t>
            </a:r>
            <a:endParaRPr lang="en-US" sz="1000" dirty="0"/>
          </a:p>
        </p:txBody>
      </p:sp>
      <p:sp>
        <p:nvSpPr>
          <p:cNvPr id="6" name="Text 2"/>
          <p:cNvSpPr/>
          <p:nvPr/>
        </p:nvSpPr>
        <p:spPr>
          <a:xfrm>
            <a:off x="4451390" y="1384935"/>
            <a:ext cx="590871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chemeClr val="accent1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Реальные ситуации: кейсы 1–3</a:t>
            </a:r>
            <a:endParaRPr lang="en-US" sz="3100" dirty="0">
              <a:solidFill>
                <a:schemeClr val="accent1"/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9132570" y="2071568"/>
            <a:ext cx="22860" cy="5090398"/>
          </a:xfrm>
          <a:prstGeom prst="roundRect">
            <a:avLst>
              <a:gd name="adj" fmla="val 291721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8" name="Shape 4"/>
          <p:cNvSpPr/>
          <p:nvPr/>
        </p:nvSpPr>
        <p:spPr>
          <a:xfrm>
            <a:off x="8690610" y="3100030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D2D6D5"/>
          </a:solidFill>
          <a:ln/>
        </p:spPr>
      </p:sp>
      <p:sp>
        <p:nvSpPr>
          <p:cNvPr id="9" name="Shape 5"/>
          <p:cNvSpPr/>
          <p:nvPr/>
        </p:nvSpPr>
        <p:spPr>
          <a:xfrm>
            <a:off x="9084469" y="3051929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CF0EF"/>
          </a:solidFill>
          <a:ln/>
        </p:spPr>
      </p:sp>
      <p:sp>
        <p:nvSpPr>
          <p:cNvPr id="10" name="Shape 6"/>
          <p:cNvSpPr/>
          <p:nvPr/>
        </p:nvSpPr>
        <p:spPr>
          <a:xfrm>
            <a:off x="4451390" y="2071568"/>
            <a:ext cx="4216360" cy="2079903"/>
          </a:xfrm>
          <a:prstGeom prst="roundRect">
            <a:avLst>
              <a:gd name="adj" fmla="val 3206"/>
            </a:avLst>
          </a:prstGeom>
          <a:solidFill>
            <a:srgbClr val="ECF0EF"/>
          </a:solidFill>
          <a:ln/>
        </p:spPr>
      </p:sp>
      <p:sp>
        <p:nvSpPr>
          <p:cNvPr id="11" name="Text 7"/>
          <p:cNvSpPr/>
          <p:nvPr/>
        </p:nvSpPr>
        <p:spPr>
          <a:xfrm>
            <a:off x="4893588" y="2230279"/>
            <a:ext cx="361545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125753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Кейс 1: Публичное унижение ученика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4610100" y="2554486"/>
            <a:ext cx="389894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 при всём классе говорит: </a:t>
            </a:r>
            <a:r>
              <a:rPr lang="en-US" sz="1250" i="1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«Ты ничего не понимаешь, как ты вообще учишься?»</a:t>
            </a:r>
            <a:endParaRPr lang="en-US" sz="1250" dirty="0"/>
          </a:p>
        </p:txBody>
      </p:sp>
      <p:sp>
        <p:nvSpPr>
          <p:cNvPr id="13" name="Text 9"/>
          <p:cNvSpPr/>
          <p:nvPr/>
        </p:nvSpPr>
        <p:spPr>
          <a:xfrm>
            <a:off x="4610100" y="3059311"/>
            <a:ext cx="389894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50" b="1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Нарушение:</a:t>
            </a: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унижение достоинства ученика, нарушение ст. 51 Закона «Об образовании»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4610100" y="3564136"/>
            <a:ext cx="389894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50" b="1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Ответственность:</a:t>
            </a: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жалоба родителя · выговор от администрации · разбирательство на педсовете</a:t>
            </a:r>
            <a:endParaRPr lang="en-US" sz="1250" dirty="0"/>
          </a:p>
        </p:txBody>
      </p:sp>
      <p:sp>
        <p:nvSpPr>
          <p:cNvPr id="15" name="Shape 11"/>
          <p:cNvSpPr/>
          <p:nvPr/>
        </p:nvSpPr>
        <p:spPr>
          <a:xfrm>
            <a:off x="9121140" y="4113133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D2D6D5"/>
          </a:solidFill>
          <a:ln/>
        </p:spPr>
      </p:sp>
      <p:sp>
        <p:nvSpPr>
          <p:cNvPr id="16" name="Shape 12"/>
          <p:cNvSpPr/>
          <p:nvPr/>
        </p:nvSpPr>
        <p:spPr>
          <a:xfrm>
            <a:off x="9084469" y="4065032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CF0EF"/>
          </a:solidFill>
          <a:ln/>
        </p:spPr>
      </p:sp>
      <p:sp>
        <p:nvSpPr>
          <p:cNvPr id="17" name="Shape 13"/>
          <p:cNvSpPr/>
          <p:nvPr/>
        </p:nvSpPr>
        <p:spPr>
          <a:xfrm>
            <a:off x="9620250" y="2960608"/>
            <a:ext cx="4216360" cy="2327910"/>
          </a:xfrm>
          <a:prstGeom prst="roundRect">
            <a:avLst>
              <a:gd name="adj" fmla="val 2865"/>
            </a:avLst>
          </a:prstGeom>
          <a:solidFill>
            <a:srgbClr val="ECF0EF"/>
          </a:solidFill>
          <a:ln/>
        </p:spPr>
      </p:sp>
      <p:sp>
        <p:nvSpPr>
          <p:cNvPr id="18" name="Text 14"/>
          <p:cNvSpPr/>
          <p:nvPr/>
        </p:nvSpPr>
        <p:spPr>
          <a:xfrm>
            <a:off x="9778960" y="3119318"/>
            <a:ext cx="3898940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125753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Кейс 2: Конфликт с коллегой при учениках</a:t>
            </a:r>
            <a:endParaRPr lang="en-US" sz="1550" dirty="0"/>
          </a:p>
        </p:txBody>
      </p:sp>
      <p:sp>
        <p:nvSpPr>
          <p:cNvPr id="19" name="Text 15"/>
          <p:cNvSpPr/>
          <p:nvPr/>
        </p:nvSpPr>
        <p:spPr>
          <a:xfrm>
            <a:off x="9778960" y="3691533"/>
            <a:ext cx="389894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 спорит с коллегой в коридоре при учениках, повышает голос.</a:t>
            </a:r>
            <a:endParaRPr lang="en-US" sz="1250" dirty="0"/>
          </a:p>
        </p:txBody>
      </p:sp>
      <p:sp>
        <p:nvSpPr>
          <p:cNvPr id="20" name="Text 16"/>
          <p:cNvSpPr/>
          <p:nvPr/>
        </p:nvSpPr>
        <p:spPr>
          <a:xfrm>
            <a:off x="9778960" y="4196358"/>
            <a:ext cx="389894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b="1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Нарушение:</a:t>
            </a: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нарушение педагогической этики, подрыв авторитета школы</a:t>
            </a:r>
            <a:endParaRPr lang="en-US" sz="1250" dirty="0"/>
          </a:p>
        </p:txBody>
      </p:sp>
      <p:sp>
        <p:nvSpPr>
          <p:cNvPr id="21" name="Text 17"/>
          <p:cNvSpPr/>
          <p:nvPr/>
        </p:nvSpPr>
        <p:spPr>
          <a:xfrm>
            <a:off x="9778960" y="4701183"/>
            <a:ext cx="389894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b="1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Ответственность:</a:t>
            </a: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замечание или выговор · обсуждение на педагогическом совете</a:t>
            </a:r>
            <a:endParaRPr lang="en-US" sz="1250" dirty="0"/>
          </a:p>
        </p:txBody>
      </p:sp>
      <p:sp>
        <p:nvSpPr>
          <p:cNvPr id="22" name="Shape 18"/>
          <p:cNvSpPr/>
          <p:nvPr/>
        </p:nvSpPr>
        <p:spPr>
          <a:xfrm>
            <a:off x="8690610" y="5772269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D2D6D5"/>
          </a:solidFill>
          <a:ln/>
        </p:spPr>
      </p:sp>
      <p:sp>
        <p:nvSpPr>
          <p:cNvPr id="23" name="Shape 19"/>
          <p:cNvSpPr/>
          <p:nvPr/>
        </p:nvSpPr>
        <p:spPr>
          <a:xfrm>
            <a:off x="9084469" y="5724168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CF0EF"/>
          </a:solidFill>
          <a:ln/>
        </p:spPr>
      </p:sp>
      <p:sp>
        <p:nvSpPr>
          <p:cNvPr id="24" name="Shape 20"/>
          <p:cNvSpPr/>
          <p:nvPr/>
        </p:nvSpPr>
        <p:spPr>
          <a:xfrm>
            <a:off x="4451390" y="4405432"/>
            <a:ext cx="4216360" cy="2756535"/>
          </a:xfrm>
          <a:prstGeom prst="roundRect">
            <a:avLst>
              <a:gd name="adj" fmla="val 2419"/>
            </a:avLst>
          </a:prstGeom>
          <a:solidFill>
            <a:srgbClr val="ECF0EF"/>
          </a:solidFill>
          <a:ln/>
        </p:spPr>
      </p:sp>
      <p:sp>
        <p:nvSpPr>
          <p:cNvPr id="25" name="Text 21"/>
          <p:cNvSpPr/>
          <p:nvPr/>
        </p:nvSpPr>
        <p:spPr>
          <a:xfrm>
            <a:off x="4610100" y="4564142"/>
            <a:ext cx="3898940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125753"/>
                </a:solidFill>
                <a:latin typeface="Manrope Semi Bold" pitchFamily="34" charset="0"/>
                <a:ea typeface="Manrope Semi Bold" pitchFamily="34" charset="-122"/>
                <a:cs typeface="Manrope Semi Bold" pitchFamily="34" charset="-120"/>
              </a:rPr>
              <a:t>Кейс 3: Некорректное общение с родителями</a:t>
            </a:r>
            <a:endParaRPr lang="en-US" sz="1550" dirty="0"/>
          </a:p>
        </p:txBody>
      </p:sp>
      <p:sp>
        <p:nvSpPr>
          <p:cNvPr id="26" name="Text 22"/>
          <p:cNvSpPr/>
          <p:nvPr/>
        </p:nvSpPr>
        <p:spPr>
          <a:xfrm>
            <a:off x="4610100" y="5136356"/>
            <a:ext cx="389894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 говорит родителю: </a:t>
            </a:r>
            <a:r>
              <a:rPr lang="en-US" sz="1250" i="1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«Это вы плохо воспитали ребёнка»</a:t>
            </a:r>
            <a:endParaRPr lang="en-US" sz="1250" dirty="0"/>
          </a:p>
        </p:txBody>
      </p:sp>
      <p:sp>
        <p:nvSpPr>
          <p:cNvPr id="27" name="Text 23"/>
          <p:cNvSpPr/>
          <p:nvPr/>
        </p:nvSpPr>
        <p:spPr>
          <a:xfrm>
            <a:off x="4610100" y="5641181"/>
            <a:ext cx="3898940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50" b="1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Нарушение:</a:t>
            </a: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нарушение принципа тактичности, нарушение норм профессиональной коммуникации</a:t>
            </a:r>
            <a:endParaRPr lang="en-US" sz="1250" dirty="0"/>
          </a:p>
        </p:txBody>
      </p:sp>
      <p:sp>
        <p:nvSpPr>
          <p:cNvPr id="28" name="Text 24"/>
          <p:cNvSpPr/>
          <p:nvPr/>
        </p:nvSpPr>
        <p:spPr>
          <a:xfrm>
            <a:off x="4610100" y="6360319"/>
            <a:ext cx="3898940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50" b="1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Ответственность:</a:t>
            </a:r>
            <a:r>
              <a:rPr lang="en-US" sz="1250" dirty="0">
                <a:solidFill>
                  <a:srgbClr val="1257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жалоба администрации · дисциплинарное взыскание · обязательное разъяснение ситуации</a:t>
            </a:r>
            <a:endParaRPr lang="en-US" sz="1250" dirty="0"/>
          </a:p>
        </p:txBody>
      </p:sp>
      <p:pic>
        <p:nvPicPr>
          <p:cNvPr id="29" name="Image 0" descr="preencoded.png">
            <a:extLst>
              <a:ext uri="{FF2B5EF4-FFF2-40B4-BE49-F238E27FC236}">
                <a16:creationId xmlns:a16="http://schemas.microsoft.com/office/drawing/2014/main" id="{ED94A0C5-A173-0723-6AF5-A95FE05A4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1" y="-1667"/>
            <a:ext cx="4133849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2039</Words>
  <Application>Microsoft Office PowerPoint</Application>
  <PresentationFormat>Произвольный</PresentationFormat>
  <Paragraphs>286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Roboto</vt:lpstr>
      <vt:lpstr>Barlow Medium</vt:lpstr>
      <vt:lpstr>Barlow</vt:lpstr>
      <vt:lpstr>Inter</vt:lpstr>
      <vt:lpstr>Arial</vt:lpstr>
      <vt:lpstr>Roboto Slab</vt:lpstr>
      <vt:lpstr>Manrope Semi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Acer</cp:lastModifiedBy>
  <cp:revision>9</cp:revision>
  <cp:lastPrinted>2026-03-25T16:01:16Z</cp:lastPrinted>
  <dcterms:created xsi:type="dcterms:W3CDTF">2026-03-25T07:32:23Z</dcterms:created>
  <dcterms:modified xsi:type="dcterms:W3CDTF">2026-03-25T16:01:24Z</dcterms:modified>
</cp:coreProperties>
</file>