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FAF908-2564-44F2-A010-3D7150D7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411" y="295836"/>
            <a:ext cx="6575626" cy="103990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Ақмола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басқармасының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Целиноград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Арайлы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ауылының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КММ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A22FF07-FCAE-4D0D-9B31-9097883FB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64" y="272466"/>
            <a:ext cx="2713899" cy="23935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Объект 12">
            <a:extLst>
              <a:ext uri="{FF2B5EF4-FFF2-40B4-BE49-F238E27FC236}">
                <a16:creationId xmlns:a16="http://schemas.microsoft.com/office/drawing/2014/main" id="{E300D148-E5CA-45C5-A10F-738277FEC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0" y="2574524"/>
            <a:ext cx="8060924" cy="281422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                               </a:t>
            </a:r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Ертегілер еліне саяхат»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Авторлық бағдарлама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endParaRPr kumimoji="0" lang="kk-KZ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Авторы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Жильгельдина Ш.С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71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BD99B9-19ED-403C-91BA-4A3471C98326}"/>
              </a:ext>
            </a:extLst>
          </p:cNvPr>
          <p:cNvSpPr/>
          <p:nvPr/>
        </p:nvSpPr>
        <p:spPr>
          <a:xfrm>
            <a:off x="528918" y="3200773"/>
            <a:ext cx="9982243" cy="290720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Бағдарламаның мақсаты: </a:t>
            </a: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қыту   барысында оқушылардың  шығармашылық іс-әрекеттерін ұйымдастыра отырып, оларды жан-жақты жинақталған білім көздерімен , қазақ халқының бай әдеби мұрасы – ертегілерді  санасында жаңғырту.</a:t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Бағдарламаның өзектілігі:</a:t>
            </a: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Балалар  ертегі айту арқылы сөздік қорын байытуға үлес қосады.Жаман мен жақсылықты  ажырата алады..Бала тілін дамыту-қоғам дамыған сайын  күнделікті  қажеттілікке  айнала беретін ең өзекті  мәселелердің бірі.</a:t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Бағдарламаның жаңашылдығы:</a:t>
            </a:r>
            <a:r>
              <a:rPr kumimoji="0" lang="kk-K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Ертегілер бастауыш сынып оқушыларының  ой-өрісін жетілдіріп адамгершілік  құндылықтарды  бойына сіңіруге  септігін тигізеді</a:t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сохраненные данные 12">
            <a:extLst>
              <a:ext uri="{FF2B5EF4-FFF2-40B4-BE49-F238E27FC236}">
                <a16:creationId xmlns:a16="http://schemas.microsoft.com/office/drawing/2014/main" id="{504FBA5B-12D9-4E53-A41E-B2618F8C8B92}"/>
              </a:ext>
            </a:extLst>
          </p:cNvPr>
          <p:cNvSpPr/>
          <p:nvPr/>
        </p:nvSpPr>
        <p:spPr>
          <a:xfrm>
            <a:off x="1154097" y="276808"/>
            <a:ext cx="7794594" cy="2816016"/>
          </a:xfrm>
          <a:prstGeom prst="flowChartOnlineStorag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>
                <a:ln/>
                <a:solidFill>
                  <a:srgbClr val="002060"/>
                </a:solidFill>
                <a:latin typeface="Georgia" panose="02040502050405020303" pitchFamily="18" charset="0"/>
              </a:rPr>
              <a:t>«Ұстаздық еткен жалықпас, үйретуден балаға»</a:t>
            </a:r>
            <a:endParaRPr lang="ru-RU" b="1" i="1" dirty="0">
              <a:ln/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endParaRPr lang="kk-KZ" b="1" i="1" dirty="0">
              <a:ln/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/>
            <a:r>
              <a:rPr lang="kk-KZ" sz="1200" b="1" i="1" dirty="0">
                <a:ln/>
                <a:solidFill>
                  <a:srgbClr val="002060"/>
                </a:solidFill>
                <a:latin typeface="Georgia" panose="02040502050405020303" pitchFamily="18" charset="0"/>
              </a:rPr>
              <a:t>Абай Құнанбаев</a:t>
            </a:r>
            <a:endParaRPr lang="ru-RU" sz="1200" b="1" i="1" dirty="0">
              <a:ln/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2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D95BEE-B036-4B72-8811-D0FE2B55129D}"/>
              </a:ext>
            </a:extLst>
          </p:cNvPr>
          <p:cNvSpPr/>
          <p:nvPr/>
        </p:nvSpPr>
        <p:spPr>
          <a:xfrm>
            <a:off x="656948" y="1340528"/>
            <a:ext cx="8353887" cy="4142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Бағдарламаның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Х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алық ауыз әдебиетінің мол мұрасы ертегілерді жеке тұлғаның санасына сіңіру;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Халық ауыз әдебиетінің мол мұрасы ертегілерді жеке тұлғаның санасына сіңіру;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Шыншыл ертегілердің  мазмұнын айқындау;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Күтілетін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нәтиже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0" algn="just"/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Шыншыл ертегілердің  мазмұнын айқындайды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ртегілердің тәрбиелік мәнін ашады;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ртегілердің танымдық сипатын айқындайды.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8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носка: стрелка вниз 7">
            <a:extLst>
              <a:ext uri="{FF2B5EF4-FFF2-40B4-BE49-F238E27FC236}">
                <a16:creationId xmlns:a16="http://schemas.microsoft.com/office/drawing/2014/main" id="{53B17867-A630-493B-99C1-9B6EB809E556}"/>
              </a:ext>
            </a:extLst>
          </p:cNvPr>
          <p:cNvSpPr/>
          <p:nvPr/>
        </p:nvSpPr>
        <p:spPr>
          <a:xfrm>
            <a:off x="744070" y="430306"/>
            <a:ext cx="4769224" cy="1111623"/>
          </a:xfrm>
          <a:prstGeom prst="downArrowCallou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44145" marR="144145" algn="ctr">
              <a:lnSpc>
                <a:spcPct val="115000"/>
              </a:lnSpc>
              <a:spcAft>
                <a:spcPts val="0"/>
              </a:spcAft>
            </a:pPr>
            <a:endParaRPr lang="kk-KZ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145" marR="144145" algn="ctr">
              <a:lnSpc>
                <a:spcPct val="115000"/>
              </a:lnSpc>
              <a:spcAft>
                <a:spcPts val="0"/>
              </a:spcAft>
            </a:pPr>
            <a:endParaRPr lang="kk-KZ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145" marR="144145" algn="ctr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Нормативті бөлім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Күнтізбелік  тақырыптық жоспар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145" marR="144145" algn="ctr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аптасына -1 сағаттан  34 сағат.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145" marR="144145">
              <a:lnSpc>
                <a:spcPct val="115000"/>
              </a:lnSpc>
              <a:spcAft>
                <a:spcPts val="0"/>
              </a:spcAft>
            </a:pPr>
            <a:r>
              <a:rPr lang="kk-KZ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9B52FAF0-1BF2-44CB-9CC8-9D647C78E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4808"/>
              </p:ext>
            </p:extLst>
          </p:nvPr>
        </p:nvGraphicFramePr>
        <p:xfrm>
          <a:off x="398201" y="1188395"/>
          <a:ext cx="5586964" cy="5567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459">
                  <a:extLst>
                    <a:ext uri="{9D8B030D-6E8A-4147-A177-3AD203B41FA5}">
                      <a16:colId xmlns:a16="http://schemas.microsoft.com/office/drawing/2014/main" val="4156748760"/>
                    </a:ext>
                  </a:extLst>
                </a:gridCol>
                <a:gridCol w="894150">
                  <a:extLst>
                    <a:ext uri="{9D8B030D-6E8A-4147-A177-3AD203B41FA5}">
                      <a16:colId xmlns:a16="http://schemas.microsoft.com/office/drawing/2014/main" val="4267911092"/>
                    </a:ext>
                  </a:extLst>
                </a:gridCol>
                <a:gridCol w="1246374">
                  <a:extLst>
                    <a:ext uri="{9D8B030D-6E8A-4147-A177-3AD203B41FA5}">
                      <a16:colId xmlns:a16="http://schemas.microsoft.com/office/drawing/2014/main" val="1194878523"/>
                    </a:ext>
                  </a:extLst>
                </a:gridCol>
                <a:gridCol w="439593">
                  <a:extLst>
                    <a:ext uri="{9D8B030D-6E8A-4147-A177-3AD203B41FA5}">
                      <a16:colId xmlns:a16="http://schemas.microsoft.com/office/drawing/2014/main" val="1546823595"/>
                    </a:ext>
                  </a:extLst>
                </a:gridCol>
                <a:gridCol w="439593">
                  <a:extLst>
                    <a:ext uri="{9D8B030D-6E8A-4147-A177-3AD203B41FA5}">
                      <a16:colId xmlns:a16="http://schemas.microsoft.com/office/drawing/2014/main" val="3376599221"/>
                    </a:ext>
                  </a:extLst>
                </a:gridCol>
                <a:gridCol w="235828">
                  <a:extLst>
                    <a:ext uri="{9D8B030D-6E8A-4147-A177-3AD203B41FA5}">
                      <a16:colId xmlns:a16="http://schemas.microsoft.com/office/drawing/2014/main" val="473628666"/>
                    </a:ext>
                  </a:extLst>
                </a:gridCol>
                <a:gridCol w="1685967">
                  <a:extLst>
                    <a:ext uri="{9D8B030D-6E8A-4147-A177-3AD203B41FA5}">
                      <a16:colId xmlns:a16="http://schemas.microsoft.com/office/drawing/2014/main" val="3834977115"/>
                    </a:ext>
                  </a:extLst>
                </a:gridCol>
              </a:tblGrid>
              <a:tr h="439604">
                <a:tc rowSpan="2">
                  <a:txBody>
                    <a:bodyPr/>
                    <a:lstStyle/>
                    <a:p>
                      <a:pPr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р/с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Бөлімше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14414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мақсаты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14414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Сағат саны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 нәтижесі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538992"/>
                  </a:ext>
                </a:extLst>
              </a:tr>
              <a:tr h="1438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Лекция/Теория/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49503"/>
                  </a:ext>
                </a:extLst>
              </a:tr>
              <a:tr h="3689528">
                <a:tc>
                  <a:txBody>
                    <a:bodyPr/>
                    <a:lstStyle/>
                    <a:p>
                      <a:pPr marL="14414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«Қиял-ғажайып ертегілер»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Ш</a:t>
                      </a: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ығармадағы кейіпкерлердің мінез-құлқы мен іс-әрекетіне, ондағы оқиғаларға сүйеніп, сюжеттің дамуын болжайды.Өз ойын көркем бейнелі сөздермен жеткізеді.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414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414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4145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Ш</a:t>
                      </a: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ығармадағы кейіпкерлердің мінез-құлқы мен іс-әрекетіне, ондағы оқиғаларға сүйеніп, сюжеттің дамуын болжайды.Өз ойын көркем бейнелі сөздермен жеткізеді.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9052657"/>
                  </a:ext>
                </a:extLst>
              </a:tr>
            </a:tbl>
          </a:graphicData>
        </a:graphic>
      </p:graphicFrame>
      <p:sp>
        <p:nvSpPr>
          <p:cNvPr id="11" name="Выноска: стрелка вниз 10">
            <a:extLst>
              <a:ext uri="{FF2B5EF4-FFF2-40B4-BE49-F238E27FC236}">
                <a16:creationId xmlns:a16="http://schemas.microsoft.com/office/drawing/2014/main" id="{E05CA029-1CE3-4E10-BD16-A14C866320B2}"/>
              </a:ext>
            </a:extLst>
          </p:cNvPr>
          <p:cNvSpPr/>
          <p:nvPr/>
        </p:nvSpPr>
        <p:spPr>
          <a:xfrm>
            <a:off x="6678708" y="372020"/>
            <a:ext cx="3917577" cy="914400"/>
          </a:xfrm>
          <a:prstGeom prst="downArrowCallou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0BCB37A1-D1A7-4DD5-8518-2311FABD6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93022"/>
              </p:ext>
            </p:extLst>
          </p:nvPr>
        </p:nvGraphicFramePr>
        <p:xfrm>
          <a:off x="6303403" y="928662"/>
          <a:ext cx="5705490" cy="1908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26">
                  <a:extLst>
                    <a:ext uri="{9D8B030D-6E8A-4147-A177-3AD203B41FA5}">
                      <a16:colId xmlns:a16="http://schemas.microsoft.com/office/drawing/2014/main" val="3422007089"/>
                    </a:ext>
                  </a:extLst>
                </a:gridCol>
                <a:gridCol w="4550464">
                  <a:extLst>
                    <a:ext uri="{9D8B030D-6E8A-4147-A177-3AD203B41FA5}">
                      <a16:colId xmlns:a16="http://schemas.microsoft.com/office/drawing/2014/main" val="923192854"/>
                    </a:ext>
                  </a:extLst>
                </a:gridCol>
              </a:tblGrid>
              <a:tr h="1897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225380"/>
                  </a:ext>
                </a:extLst>
              </a:tr>
              <a:tr h="1897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Педагогтің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73113"/>
                  </a:ext>
                </a:extLst>
              </a:tr>
              <a:tr h="1897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84762"/>
                  </a:ext>
                </a:extLst>
              </a:tr>
              <a:tr h="1897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                         Қатысушылар саны:               Қатыспаған саны: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26322"/>
                  </a:ext>
                </a:extLst>
              </a:tr>
              <a:tr h="3961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 тақырыбы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«Күн астындағы Күнікей қыз»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6018776"/>
                  </a:ext>
                </a:extLst>
              </a:tr>
              <a:tr h="717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  мақсаты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– шығармадағы кейіпкерлердің мінез-құлқы мен іс-әрекетіне, ондағы оқиғаларға сүйеніп, сюжеттің дамуын болжау;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өз ойы мен сезімін көркем-бейнелі сөздерді қолдана отырып, жеткізу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0502582"/>
                  </a:ext>
                </a:extLst>
              </a:tr>
            </a:tbl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5A6D87F-A72E-4457-A789-A489A998B7BF}"/>
              </a:ext>
            </a:extLst>
          </p:cNvPr>
          <p:cNvSpPr/>
          <p:nvPr/>
        </p:nvSpPr>
        <p:spPr>
          <a:xfrm>
            <a:off x="7883371" y="2876364"/>
            <a:ext cx="2712913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Сабақтың  барысы</a:t>
            </a:r>
            <a:endParaRPr lang="ru-RU" sz="16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6810BD14-4A03-4933-B375-E475967FD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41911"/>
              </p:ext>
            </p:extLst>
          </p:nvPr>
        </p:nvGraphicFramePr>
        <p:xfrm>
          <a:off x="5985165" y="3308396"/>
          <a:ext cx="6031345" cy="3177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129">
                  <a:extLst>
                    <a:ext uri="{9D8B030D-6E8A-4147-A177-3AD203B41FA5}">
                      <a16:colId xmlns:a16="http://schemas.microsoft.com/office/drawing/2014/main" val="4291989727"/>
                    </a:ext>
                  </a:extLst>
                </a:gridCol>
                <a:gridCol w="2210260">
                  <a:extLst>
                    <a:ext uri="{9D8B030D-6E8A-4147-A177-3AD203B41FA5}">
                      <a16:colId xmlns:a16="http://schemas.microsoft.com/office/drawing/2014/main" val="3946715835"/>
                    </a:ext>
                  </a:extLst>
                </a:gridCol>
                <a:gridCol w="999151">
                  <a:extLst>
                    <a:ext uri="{9D8B030D-6E8A-4147-A177-3AD203B41FA5}">
                      <a16:colId xmlns:a16="http://schemas.microsoft.com/office/drawing/2014/main" val="3988270132"/>
                    </a:ext>
                  </a:extLst>
                </a:gridCol>
                <a:gridCol w="900391">
                  <a:extLst>
                    <a:ext uri="{9D8B030D-6E8A-4147-A177-3AD203B41FA5}">
                      <a16:colId xmlns:a16="http://schemas.microsoft.com/office/drawing/2014/main" val="714919805"/>
                    </a:ext>
                  </a:extLst>
                </a:gridCol>
                <a:gridCol w="1064414">
                  <a:extLst>
                    <a:ext uri="{9D8B030D-6E8A-4147-A177-3AD203B41FA5}">
                      <a16:colId xmlns:a16="http://schemas.microsoft.com/office/drawing/2014/main" val="2652702527"/>
                    </a:ext>
                  </a:extLst>
                </a:gridCol>
              </a:tblGrid>
              <a:tr h="440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кезеңдері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Мұғалімнің іс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әрекеті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 әрекеті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Ресурстар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3983100"/>
                  </a:ext>
                </a:extLst>
              </a:tr>
              <a:tr h="2736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 басы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Кіріспе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29845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Оқушылармен  сәлемдесу.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«Мозайка» әдісі арқылы  үш топқа бөлу.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Нұсқау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лықты  орын-дайды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Ауызша мадақтау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Сүйемелдеу ән, топқа бөлу үшін түрлі-түсті стикерлер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5644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75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: стрелка вниз 3">
            <a:extLst>
              <a:ext uri="{FF2B5EF4-FFF2-40B4-BE49-F238E27FC236}">
                <a16:creationId xmlns:a16="http://schemas.microsoft.com/office/drawing/2014/main" id="{E6C646AD-6E2C-456E-843F-D429CFB73530}"/>
              </a:ext>
            </a:extLst>
          </p:cNvPr>
          <p:cNvSpPr/>
          <p:nvPr/>
        </p:nvSpPr>
        <p:spPr>
          <a:xfrm>
            <a:off x="3001125" y="228761"/>
            <a:ext cx="5301671" cy="914400"/>
          </a:xfrm>
          <a:prstGeom prst="downArrowCallou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 дәптері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5F9AD08-CD17-40B9-A57E-3C48838E041E}"/>
              </a:ext>
            </a:extLst>
          </p:cNvPr>
          <p:cNvSpPr/>
          <p:nvPr/>
        </p:nvSpPr>
        <p:spPr>
          <a:xfrm>
            <a:off x="845127" y="930725"/>
            <a:ext cx="10986655" cy="540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" fontAlgn="base"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" fontAlgn="base">
              <a:lnSpc>
                <a:spcPct val="115000"/>
              </a:lnSpc>
              <a:spcAft>
                <a:spcPts val="1000"/>
              </a:spcAft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Топтық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fontAlgn="base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fontAlgn="base">
              <a:lnSpc>
                <a:spcPct val="115000"/>
              </a:lnSpc>
              <a:spcAft>
                <a:spcPts val="1000"/>
              </a:spcAft>
              <a:buSzPts val="1000"/>
              <a:tabLst>
                <a:tab pos="1371600" algn="l"/>
              </a:tabLst>
            </a:pP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Оқушыларды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4-5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адамнан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топтарға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9845">
              <a:spcBef>
                <a:spcPts val="380"/>
              </a:spcBef>
              <a:spcAft>
                <a:spcPts val="0"/>
              </a:spcAft>
            </a:pP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1-топ: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«Күн астындағы Күнікей» ертегісін бөліктерге бөліп оқиды.</a:t>
            </a:r>
          </a:p>
          <a:p>
            <a:pPr marR="29845">
              <a:spcBef>
                <a:spcPts val="380"/>
              </a:spcBef>
              <a:spcAft>
                <a:spcPts val="0"/>
              </a:spcAft>
            </a:pPr>
            <a:endParaRPr lang="ru-RU" sz="1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2-топ: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Ертегідегі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кейіпкерлердің мінез-құлқы мен іс-әрекетіне,  оқиғаларға сүйеніп,</a:t>
            </a:r>
          </a:p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сюжеттің дамуын болжайды.</a:t>
            </a:r>
          </a:p>
          <a:p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3-топ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«Менің сөзім» әдісі бойынша «Менің сүйікті кейіпкерім» тақырыбында </a:t>
            </a:r>
          </a:p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өз ойларын жеткізеді.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9845">
              <a:spcBef>
                <a:spcPts val="380"/>
              </a:spcBef>
              <a:spcAft>
                <a:spcPts val="0"/>
              </a:spcAft>
            </a:pP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880" fontAlgn="base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988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942F87B-F24B-4AAE-BDA6-455C9E296D3D}"/>
              </a:ext>
            </a:extLst>
          </p:cNvPr>
          <p:cNvSpPr/>
          <p:nvPr/>
        </p:nvSpPr>
        <p:spPr>
          <a:xfrm>
            <a:off x="500737" y="2461911"/>
            <a:ext cx="10185131" cy="143558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kk-KZ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АЗАРЛАРЫҢЫЗҒА РАХМЕТ!</a:t>
            </a:r>
          </a:p>
        </p:txBody>
      </p:sp>
    </p:spTree>
    <p:extLst>
      <p:ext uri="{BB962C8B-B14F-4D97-AF65-F5344CB8AC3E}">
        <p14:creationId xmlns:p14="http://schemas.microsoft.com/office/powerpoint/2010/main" val="519308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255</TotalTime>
  <Words>426</Words>
  <Application>Microsoft Office PowerPoint</Application>
  <PresentationFormat>Широкоэкранный</PresentationFormat>
  <Paragraphs>84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Georgia</vt:lpstr>
      <vt:lpstr>Times New Roman</vt:lpstr>
      <vt:lpstr>Trebuchet MS</vt:lpstr>
      <vt:lpstr>Wingdings 3</vt:lpstr>
      <vt:lpstr>Аспект</vt:lpstr>
      <vt:lpstr>"Ақмола облысы білім басқармасының Целиноград ауданы бойынша білім бөлімі Арайлы ауылының жалпы орта білім беретін мектебі" КММ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"Ақмола облысы білім басқармасының Целиноград ауданы бойынша білім бөлімі Арайлы ауылының жалпы орта білім беретін мектебі" КММ</dc:title>
  <dc:creator>zhana</dc:creator>
  <cp:lastModifiedBy>ARYSTAN IT GROUP</cp:lastModifiedBy>
  <cp:revision>18</cp:revision>
  <dcterms:created xsi:type="dcterms:W3CDTF">2025-01-06T04:46:03Z</dcterms:created>
  <dcterms:modified xsi:type="dcterms:W3CDTF">2025-01-27T04:33:10Z</dcterms:modified>
</cp:coreProperties>
</file>