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8760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0773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21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4827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629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94930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53801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4649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6969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7693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9711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8988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9477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9051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9932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315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075BB-A0E7-40FB-95C2-AB264439260F}" type="datetimeFigureOut">
              <a:rPr lang="ru-KZ" smtClean="0"/>
              <a:t>08.01.2025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A67373-BE45-49F3-96F9-5F4661BCF6B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1106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FECE2-B777-7BC5-A760-547189F76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5509"/>
            <a:ext cx="9144000" cy="2802194"/>
          </a:xfrm>
        </p:spPr>
        <p:txBody>
          <a:bodyPr>
            <a:normAutofit fontScale="90000"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b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КГУ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«МЕТОДИЧЕСКИЙ КАБИНЕТ ОТДЕЛА ОБРАЗОВАНИЯ ПО ЦЕЛИНОГРАДСКОМУ РАЙОНУ УПРАВЛЕНИЯ ОБРАЗОВАНИЯ АКМОЛИНСКОЙ ОБЛАСТИ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br>
              <a:rPr lang="ru-K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Авторская учебная программа </a:t>
            </a:r>
            <a:br>
              <a:rPr lang="ru-K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K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методическое пособие по изучению основ физики с использованием функциональной грамотности для учащихся 7-9 классов.</a:t>
            </a:r>
            <a:br>
              <a:rPr lang="ru-KZ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K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K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600852-CC6A-600C-D5A1-1D5DFCFC9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1366"/>
            <a:ext cx="9144000" cy="2385807"/>
          </a:xfrm>
        </p:spPr>
        <p:txBody>
          <a:bodyPr>
            <a:normAutofit/>
          </a:bodyPr>
          <a:lstStyle/>
          <a:p>
            <a:r>
              <a:rPr lang="kk-KZ" sz="1700" dirty="0"/>
              <a:t>                                                                 Составила </a:t>
            </a:r>
            <a:r>
              <a:rPr lang="ru-RU" sz="1700" dirty="0"/>
              <a:t>: </a:t>
            </a:r>
            <a:r>
              <a:rPr lang="ru-RU" sz="1700" dirty="0" err="1"/>
              <a:t>Поливина</a:t>
            </a:r>
            <a:r>
              <a:rPr lang="ru-RU" sz="1700" dirty="0"/>
              <a:t> А.А. Учитель математики и физики</a:t>
            </a:r>
          </a:p>
          <a:p>
            <a:endParaRPr lang="ru-RU" sz="1700" dirty="0"/>
          </a:p>
          <a:p>
            <a:endParaRPr lang="ru-RU" sz="1700" dirty="0"/>
          </a:p>
          <a:p>
            <a:endParaRPr lang="ru-RU" sz="1700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Арайлы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70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8319E73-2CA7-E665-BF2D-D3E7CD0E6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238511"/>
              </p:ext>
            </p:extLst>
          </p:nvPr>
        </p:nvGraphicFramePr>
        <p:xfrm>
          <a:off x="492364" y="351991"/>
          <a:ext cx="10057648" cy="5979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7842">
                  <a:extLst>
                    <a:ext uri="{9D8B030D-6E8A-4147-A177-3AD203B41FA5}">
                      <a16:colId xmlns:a16="http://schemas.microsoft.com/office/drawing/2014/main" val="505569595"/>
                    </a:ext>
                  </a:extLst>
                </a:gridCol>
                <a:gridCol w="6089806">
                  <a:extLst>
                    <a:ext uri="{9D8B030D-6E8A-4147-A177-3AD203B41FA5}">
                      <a16:colId xmlns:a16="http://schemas.microsoft.com/office/drawing/2014/main" val="1889449244"/>
                    </a:ext>
                  </a:extLst>
                </a:gridCol>
              </a:tblGrid>
              <a:tr h="347790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Блок С. 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1. Из предложенных рисунков укажите где путь и перемещение:</a:t>
                      </a:r>
                      <a:endParaRPr lang="ru-K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200" dirty="0">
                          <a:effectLst/>
                        </a:rPr>
                        <a:t> </a:t>
                      </a:r>
                      <a:endParaRPr lang="ru-KZ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2. Подумай и ответь, какую систему координат достаточно выбрать для определения положения трактора во время вспахивания поля ( смотри рисунок)</a:t>
                      </a:r>
                      <a:endParaRPr lang="ru-KZ" sz="1100" dirty="0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808959"/>
                  </a:ext>
                </a:extLst>
              </a:tr>
              <a:tr h="1897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А) одномерную (Оу)</a:t>
                      </a:r>
                      <a:endParaRPr lang="ru-KZ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В) двухмерную (О</a:t>
                      </a:r>
                      <a:r>
                        <a:rPr lang="en-US" sz="1400" dirty="0" err="1">
                          <a:effectLst/>
                        </a:rPr>
                        <a:t>yz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KZ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С) трехмерную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Oxyz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8853903"/>
                  </a:ext>
                </a:extLst>
              </a:tr>
              <a:tr h="604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Дескрипторы: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kk-KZ" sz="1400" dirty="0">
                          <a:effectLst/>
                        </a:rPr>
                        <a:t>Учащиеся объясняют что такое путь, перемещение и траектория;</a:t>
                      </a:r>
                      <a:endParaRPr lang="ru-KZ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400" dirty="0">
                          <a:effectLst/>
                        </a:rPr>
                        <a:t>Учащиеся </a:t>
                      </a:r>
                      <a:r>
                        <a:rPr lang="ru-RU" sz="1400" dirty="0">
                          <a:effectLst/>
                        </a:rPr>
                        <a:t>определяют систему координат.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797617"/>
                  </a:ext>
                </a:extLst>
              </a:tr>
            </a:tbl>
          </a:graphicData>
        </a:graphic>
      </p:graphicFrame>
      <p:pic>
        <p:nvPicPr>
          <p:cNvPr id="7169" name="Рисунок 46">
            <a:extLst>
              <a:ext uri="{FF2B5EF4-FFF2-40B4-BE49-F238E27FC236}">
                <a16:creationId xmlns:a16="http://schemas.microsoft.com/office/drawing/2014/main" id="{3E356118-D700-3361-FF99-1A80B9D97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69" y="3940578"/>
            <a:ext cx="3350852" cy="113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Рисунок 45">
            <a:extLst>
              <a:ext uri="{FF2B5EF4-FFF2-40B4-BE49-F238E27FC236}">
                <a16:creationId xmlns:a16="http://schemas.microsoft.com/office/drawing/2014/main" id="{6EB851A3-F844-08A0-E6C1-EBFB3595A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463" y="1061884"/>
            <a:ext cx="4240275" cy="160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Рисунок 1">
            <a:extLst>
              <a:ext uri="{FF2B5EF4-FFF2-40B4-BE49-F238E27FC236}">
                <a16:creationId xmlns:a16="http://schemas.microsoft.com/office/drawing/2014/main" id="{0E27AA71-152F-98E2-6821-49C934A64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74" y="1061884"/>
            <a:ext cx="3350852" cy="160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01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AFB2A38-FD94-8E84-F4D1-E69BDE1A4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858744"/>
              </p:ext>
            </p:extLst>
          </p:nvPr>
        </p:nvGraphicFramePr>
        <p:xfrm>
          <a:off x="412955" y="372338"/>
          <a:ext cx="11051458" cy="4024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4537">
                  <a:extLst>
                    <a:ext uri="{9D8B030D-6E8A-4147-A177-3AD203B41FA5}">
                      <a16:colId xmlns:a16="http://schemas.microsoft.com/office/drawing/2014/main" val="424321233"/>
                    </a:ext>
                  </a:extLst>
                </a:gridCol>
                <a:gridCol w="5376921">
                  <a:extLst>
                    <a:ext uri="{9D8B030D-6E8A-4147-A177-3AD203B41FA5}">
                      <a16:colId xmlns:a16="http://schemas.microsoft.com/office/drawing/2014/main" val="2127633238"/>
                    </a:ext>
                  </a:extLst>
                </a:gridCol>
              </a:tblGrid>
              <a:tr h="384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урока: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Прямолинейное равномерное и неравномерное движение. 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2122945822"/>
                  </a:ext>
                </a:extLst>
              </a:tr>
              <a:tr h="582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Цель(и) обучения: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7.2.1.3 -различать прямолинейное равномерное и неравномерное движение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3054464311"/>
                  </a:ext>
                </a:extLst>
              </a:tr>
              <a:tr h="6259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А. В таблице приведены различные примеры скорости, выберите </a:t>
                      </a:r>
                      <a:endParaRPr lang="ru-K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соответствие. Объясните отличие равномерного движения от неравномерного.</a:t>
                      </a:r>
                      <a:endParaRPr lang="ru-K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05347"/>
                  </a:ext>
                </a:extLst>
              </a:tr>
              <a:tr h="252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Скорость реактивного самолета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37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км/ч.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3121666896"/>
                  </a:ext>
                </a:extLst>
              </a:tr>
              <a:tr h="245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Скорость спринтера на дистанции 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6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км/ч.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3487425544"/>
                  </a:ext>
                </a:extLst>
              </a:tr>
              <a:tr h="25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Скорость звука в воздухе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С)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3000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км/ч.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809544447"/>
                  </a:ext>
                </a:extLst>
              </a:tr>
              <a:tr h="245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Средняя скорость ходьбы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114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3902065073"/>
                  </a:ext>
                </a:extLst>
              </a:tr>
              <a:tr h="264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Максимальная скорость гепарда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E)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1224 км/ч.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1558501804"/>
                  </a:ext>
                </a:extLst>
              </a:tr>
              <a:tr h="295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Скорость улитки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F)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0,02 км/ч.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1136929922"/>
                  </a:ext>
                </a:extLst>
              </a:tr>
              <a:tr h="312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Средняя скорость поезда метро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G)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 км/ч.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2794961160"/>
                  </a:ext>
                </a:extLst>
              </a:tr>
              <a:tr h="558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скорость лошади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H) 40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км/ч.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86" marR="55586" marT="0" marB="0"/>
                </a:tc>
                <a:extLst>
                  <a:ext uri="{0D108BD9-81ED-4DB2-BD59-A6C34878D82A}">
                    <a16:rowId xmlns:a16="http://schemas.microsoft.com/office/drawing/2014/main" val="3331616657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53AE17A-5365-3BE4-A798-37B3D7F00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638489"/>
              </p:ext>
            </p:extLst>
          </p:nvPr>
        </p:nvGraphicFramePr>
        <p:xfrm>
          <a:off x="639098" y="4483510"/>
          <a:ext cx="9124336" cy="741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873">
                  <a:extLst>
                    <a:ext uri="{9D8B030D-6E8A-4147-A177-3AD203B41FA5}">
                      <a16:colId xmlns:a16="http://schemas.microsoft.com/office/drawing/2014/main" val="2356386214"/>
                    </a:ext>
                  </a:extLst>
                </a:gridCol>
                <a:gridCol w="1196454">
                  <a:extLst>
                    <a:ext uri="{9D8B030D-6E8A-4147-A177-3AD203B41FA5}">
                      <a16:colId xmlns:a16="http://schemas.microsoft.com/office/drawing/2014/main" val="3544271773"/>
                    </a:ext>
                  </a:extLst>
                </a:gridCol>
                <a:gridCol w="1197369">
                  <a:extLst>
                    <a:ext uri="{9D8B030D-6E8A-4147-A177-3AD203B41FA5}">
                      <a16:colId xmlns:a16="http://schemas.microsoft.com/office/drawing/2014/main" val="104526424"/>
                    </a:ext>
                  </a:extLst>
                </a:gridCol>
                <a:gridCol w="1196454">
                  <a:extLst>
                    <a:ext uri="{9D8B030D-6E8A-4147-A177-3AD203B41FA5}">
                      <a16:colId xmlns:a16="http://schemas.microsoft.com/office/drawing/2014/main" val="1808722164"/>
                    </a:ext>
                  </a:extLst>
                </a:gridCol>
                <a:gridCol w="1081200">
                  <a:extLst>
                    <a:ext uri="{9D8B030D-6E8A-4147-A177-3AD203B41FA5}">
                      <a16:colId xmlns:a16="http://schemas.microsoft.com/office/drawing/2014/main" val="879661379"/>
                    </a:ext>
                  </a:extLst>
                </a:gridCol>
                <a:gridCol w="1081200">
                  <a:extLst>
                    <a:ext uri="{9D8B030D-6E8A-4147-A177-3AD203B41FA5}">
                      <a16:colId xmlns:a16="http://schemas.microsoft.com/office/drawing/2014/main" val="3265887833"/>
                    </a:ext>
                  </a:extLst>
                </a:gridCol>
                <a:gridCol w="1068393">
                  <a:extLst>
                    <a:ext uri="{9D8B030D-6E8A-4147-A177-3AD203B41FA5}">
                      <a16:colId xmlns:a16="http://schemas.microsoft.com/office/drawing/2014/main" val="2810027506"/>
                    </a:ext>
                  </a:extLst>
                </a:gridCol>
                <a:gridCol w="1068393">
                  <a:extLst>
                    <a:ext uri="{9D8B030D-6E8A-4147-A177-3AD203B41FA5}">
                      <a16:colId xmlns:a16="http://schemas.microsoft.com/office/drawing/2014/main" val="2231202473"/>
                    </a:ext>
                  </a:extLst>
                </a:gridCol>
              </a:tblGrid>
              <a:tr h="16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1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2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3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6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2357706"/>
                  </a:ext>
                </a:extLst>
              </a:tr>
              <a:tr h="512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С)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150914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D6C3625-B426-3EEA-FBD9-FAC2007F1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009812"/>
              </p:ext>
            </p:extLst>
          </p:nvPr>
        </p:nvGraphicFramePr>
        <p:xfrm>
          <a:off x="639098" y="5447071"/>
          <a:ext cx="9547121" cy="521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3739">
                  <a:extLst>
                    <a:ext uri="{9D8B030D-6E8A-4147-A177-3AD203B41FA5}">
                      <a16:colId xmlns:a16="http://schemas.microsoft.com/office/drawing/2014/main" val="3035614058"/>
                    </a:ext>
                  </a:extLst>
                </a:gridCol>
                <a:gridCol w="7163382">
                  <a:extLst>
                    <a:ext uri="{9D8B030D-6E8A-4147-A177-3AD203B41FA5}">
                      <a16:colId xmlns:a16="http://schemas.microsoft.com/office/drawing/2014/main" val="2984790868"/>
                    </a:ext>
                  </a:extLst>
                </a:gridCol>
              </a:tblGrid>
              <a:tr h="521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Дескрипторы: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определяют средние скорости движния тел;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3433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87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164471-C380-8DC9-7A87-FE16023B9D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84226"/>
              </p:ext>
            </p:extLst>
          </p:nvPr>
        </p:nvGraphicFramePr>
        <p:xfrm>
          <a:off x="570272" y="284520"/>
          <a:ext cx="10785989" cy="5597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612">
                  <a:extLst>
                    <a:ext uri="{9D8B030D-6E8A-4147-A177-3AD203B41FA5}">
                      <a16:colId xmlns:a16="http://schemas.microsoft.com/office/drawing/2014/main" val="267611572"/>
                    </a:ext>
                  </a:extLst>
                </a:gridCol>
                <a:gridCol w="1936955">
                  <a:extLst>
                    <a:ext uri="{9D8B030D-6E8A-4147-A177-3AD203B41FA5}">
                      <a16:colId xmlns:a16="http://schemas.microsoft.com/office/drawing/2014/main" val="3421147337"/>
                    </a:ext>
                  </a:extLst>
                </a:gridCol>
                <a:gridCol w="245806">
                  <a:extLst>
                    <a:ext uri="{9D8B030D-6E8A-4147-A177-3AD203B41FA5}">
                      <a16:colId xmlns:a16="http://schemas.microsoft.com/office/drawing/2014/main" val="3303920076"/>
                    </a:ext>
                  </a:extLst>
                </a:gridCol>
                <a:gridCol w="1602658">
                  <a:extLst>
                    <a:ext uri="{9D8B030D-6E8A-4147-A177-3AD203B41FA5}">
                      <a16:colId xmlns:a16="http://schemas.microsoft.com/office/drawing/2014/main" val="3761518024"/>
                    </a:ext>
                  </a:extLst>
                </a:gridCol>
                <a:gridCol w="550607">
                  <a:extLst>
                    <a:ext uri="{9D8B030D-6E8A-4147-A177-3AD203B41FA5}">
                      <a16:colId xmlns:a16="http://schemas.microsoft.com/office/drawing/2014/main" val="3374967378"/>
                    </a:ext>
                  </a:extLst>
                </a:gridCol>
                <a:gridCol w="1545252">
                  <a:extLst>
                    <a:ext uri="{9D8B030D-6E8A-4147-A177-3AD203B41FA5}">
                      <a16:colId xmlns:a16="http://schemas.microsoft.com/office/drawing/2014/main" val="4097295651"/>
                    </a:ext>
                  </a:extLst>
                </a:gridCol>
                <a:gridCol w="1365099">
                  <a:extLst>
                    <a:ext uri="{9D8B030D-6E8A-4147-A177-3AD203B41FA5}">
                      <a16:colId xmlns:a16="http://schemas.microsoft.com/office/drawing/2014/main" val="4199750519"/>
                    </a:ext>
                  </a:extLst>
                </a:gridCol>
              </a:tblGrid>
              <a:tr h="625198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</a:rPr>
                        <a:t>Блок В. Прочитайте задание и выполните:</a:t>
                      </a:r>
                      <a:endParaRPr lang="ru-KZ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213737"/>
                  </a:ext>
                </a:extLst>
              </a:tr>
              <a:tr h="486463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Кайрат на самокате выехал из дома и стал двигаться равномерно по прямому тротуару. Впишите  в пустые окошки значения расстояния от дома, на котором находился Кайрат, в указанные на часах моменты времени.БяБ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87600"/>
                  </a:ext>
                </a:extLst>
              </a:tr>
              <a:tr h="383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12:00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12:15</a:t>
                      </a:r>
                      <a:endParaRPr lang="ru-KZ" sz="1100" dirty="0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12:30</a:t>
                      </a:r>
                      <a:endParaRPr lang="ru-KZ" sz="1100" dirty="0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12:45</a:t>
                      </a:r>
                      <a:endParaRPr lang="ru-KZ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13:00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5782731"/>
                  </a:ext>
                </a:extLst>
              </a:tr>
              <a:tr h="1956619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196965" algn="r"/>
                        </a:tabLst>
                      </a:pPr>
                      <a:r>
                        <a:rPr lang="kk-KZ" sz="1400" dirty="0">
                          <a:effectLst/>
                        </a:rPr>
                        <a:t>	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90953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S=0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S=4 </a:t>
                      </a:r>
                      <a:r>
                        <a:rPr lang="ru-RU" sz="1400">
                          <a:effectLst/>
                        </a:rPr>
                        <a:t>км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S=</a:t>
                      </a:r>
                      <a:r>
                        <a:rPr lang="kk-KZ" sz="1400">
                          <a:effectLst/>
                        </a:rPr>
                        <a:t>?</a:t>
                      </a:r>
                      <a:endParaRPr lang="ru-KZ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S=</a:t>
                      </a:r>
                      <a:r>
                        <a:rPr lang="kk-KZ" sz="1400">
                          <a:effectLst/>
                        </a:rPr>
                        <a:t>?</a:t>
                      </a:r>
                      <a:endParaRPr lang="ru-KZ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S=</a:t>
                      </a:r>
                      <a:r>
                        <a:rPr lang="kk-KZ" sz="1400">
                          <a:effectLst/>
                        </a:rPr>
                        <a:t>?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325924"/>
                  </a:ext>
                </a:extLst>
              </a:tr>
              <a:tr h="123129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Дескрипторы: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определяют расстояние при равномерном движении;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ru-KZ" sz="1400" dirty="0">
                          <a:effectLst/>
                        </a:rPr>
                        <a:t> 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203953"/>
                  </a:ext>
                </a:extLst>
              </a:tr>
            </a:tbl>
          </a:graphicData>
        </a:graphic>
      </p:graphicFrame>
      <p:pic>
        <p:nvPicPr>
          <p:cNvPr id="9217" name="Рисунок 25">
            <a:extLst>
              <a:ext uri="{FF2B5EF4-FFF2-40B4-BE49-F238E27FC236}">
                <a16:creationId xmlns:a16="http://schemas.microsoft.com/office/drawing/2014/main" id="{1FF8A7D1-49EF-4DB0-1249-E3AA9053F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1826034"/>
            <a:ext cx="2163763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3C11C64-275E-783C-26BD-27D495B11C02}"/>
              </a:ext>
            </a:extLst>
          </p:cNvPr>
          <p:cNvCxnSpPr/>
          <p:nvPr/>
        </p:nvCxnSpPr>
        <p:spPr>
          <a:xfrm flipV="1">
            <a:off x="3541713" y="10839450"/>
            <a:ext cx="6157912" cy="95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563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F9375D-BD01-9EB2-FCBB-8F68B5885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35975"/>
            <a:ext cx="10501943" cy="580538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Ожидаемые результаты авторской программы: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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Учащиеся разовьют навыки функциональной грамотности, что позволит им эффективно применять полученные знания в различных   ситуациях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навыков решения проблем, формирование навыков творческого мышления.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умения применять естественнонаучные знания и умения в реальных жизненных ситуациях, включая обсуждение общественно значимых вопросов, связанных с практическим применением достижений естествознания.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Достигать своих целей посредством понимания текстов, расширять свои знания и возможности, участвовать в общественной жизни, использовать, оценивать, размышлять над ними.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4250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F92BA0-D702-B10E-101B-E13C5B59E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622323"/>
            <a:ext cx="8767643" cy="3156153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Спасибо за внимание!</a:t>
            </a:r>
            <a:endParaRPr lang="ru-KZ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C4857B-7B04-F5D6-46D8-2ED50FF34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95717"/>
            <a:ext cx="8767642" cy="2552016"/>
          </a:xfrm>
        </p:spPr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8841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396E74A-5C6D-1EC3-7C23-5C5DB704B724}"/>
              </a:ext>
            </a:extLst>
          </p:cNvPr>
          <p:cNvSpPr txBox="1"/>
          <p:nvPr/>
        </p:nvSpPr>
        <p:spPr>
          <a:xfrm>
            <a:off x="1179872" y="912082"/>
            <a:ext cx="9930580" cy="4921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учебно – методической работы по физике:</a:t>
            </a: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творческих и личностных качеств учащихся через задания, направленные на функциональную грамотность.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программы: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Wingdings" panose="05000000000000000000" pitchFamily="2" charset="2"/>
              <a:buChar char=""/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учебного материала, который соответствует возрастным и уровневым особенностям учащихся 7-9 классов.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Wingdings" panose="05000000000000000000" pitchFamily="2" charset="2"/>
              <a:buChar char=""/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материала в доступной и интересной форме, используя примеры из реальной жизни и повседневного опыта.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buFont typeface="Wingdings" panose="05000000000000000000" pitchFamily="2" charset="2"/>
              <a:buChar char=""/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уроков и практических занятий, направленных на активное участие учащихся в процессе обучения.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развития у учащихся функциональной грамотности, то есть умения использовать знания и навыки в различных контекстах и            ситуациях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9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2A65A0-68FB-6840-478A-A6A6CFDF77E9}"/>
              </a:ext>
            </a:extLst>
          </p:cNvPr>
          <p:cNvSpPr txBox="1"/>
          <p:nvPr/>
        </p:nvSpPr>
        <p:spPr>
          <a:xfrm>
            <a:off x="2365887" y="2144736"/>
            <a:ext cx="7460226" cy="68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kk-K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Учебно-тематический план</a:t>
            </a:r>
            <a:endParaRPr lang="ru-K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43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8F6A090-0D0B-B025-DE54-E5DB23D6F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53686"/>
              </p:ext>
            </p:extLst>
          </p:nvPr>
        </p:nvGraphicFramePr>
        <p:xfrm>
          <a:off x="973394" y="1052053"/>
          <a:ext cx="10294373" cy="4903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024">
                  <a:extLst>
                    <a:ext uri="{9D8B030D-6E8A-4147-A177-3AD203B41FA5}">
                      <a16:colId xmlns:a16="http://schemas.microsoft.com/office/drawing/2014/main" val="3546205009"/>
                    </a:ext>
                  </a:extLst>
                </a:gridCol>
                <a:gridCol w="3240705">
                  <a:extLst>
                    <a:ext uri="{9D8B030D-6E8A-4147-A177-3AD203B41FA5}">
                      <a16:colId xmlns:a16="http://schemas.microsoft.com/office/drawing/2014/main" val="513403685"/>
                    </a:ext>
                  </a:extLst>
                </a:gridCol>
                <a:gridCol w="6292644">
                  <a:extLst>
                    <a:ext uri="{9D8B030D-6E8A-4147-A177-3AD203B41FA5}">
                      <a16:colId xmlns:a16="http://schemas.microsoft.com/office/drawing/2014/main" val="5598530"/>
                    </a:ext>
                  </a:extLst>
                </a:gridCol>
              </a:tblGrid>
              <a:tr h="253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Тема урока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Цели обучения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extLst>
                  <a:ext uri="{0D108BD9-81ED-4DB2-BD59-A6C34878D82A}">
                    <a16:rowId xmlns:a16="http://schemas.microsoft.com/office/drawing/2014/main" val="3003542411"/>
                  </a:ext>
                </a:extLst>
              </a:tr>
              <a:tr h="25361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7 класс</a:t>
                      </a:r>
                      <a:endParaRPr lang="ru-K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extLst>
                  <a:ext uri="{0D108BD9-81ED-4DB2-BD59-A6C34878D82A}">
                    <a16:rowId xmlns:a16="http://schemas.microsoft.com/office/drawing/2014/main" val="2400983384"/>
                  </a:ext>
                </a:extLst>
              </a:tr>
              <a:tr h="969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8595" algn="l"/>
                          <a:tab pos="540385" algn="l"/>
                        </a:tabLst>
                      </a:pPr>
                      <a:r>
                        <a:rPr lang="kk-KZ" sz="1800" dirty="0">
                          <a:effectLst/>
                        </a:rPr>
                        <a:t>Механическое движение и его характеристики. Система отсчета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</a:rPr>
                        <a:t>7.2.1.1 -объяснять </a:t>
                      </a:r>
                      <a:r>
                        <a:rPr lang="ru-RU" sz="1800">
                          <a:effectLst/>
                        </a:rPr>
                        <a:t>смысл понятий </a:t>
                      </a:r>
                      <a:r>
                        <a:rPr lang="kk-KZ" sz="1800">
                          <a:effectLst/>
                        </a:rPr>
                        <a:t>– </a:t>
                      </a:r>
                      <a:r>
                        <a:rPr lang="ru-RU" sz="1800">
                          <a:effectLst/>
                        </a:rPr>
                        <a:t>материальная точка, </a:t>
                      </a:r>
                      <a:r>
                        <a:rPr lang="kk-KZ" sz="1800">
                          <a:effectLst/>
                        </a:rPr>
                        <a:t>система отсчета, </a:t>
                      </a:r>
                      <a:r>
                        <a:rPr lang="ru-RU" sz="1800">
                          <a:effectLst/>
                        </a:rPr>
                        <a:t>относительность механического движения; </a:t>
                      </a:r>
                      <a:r>
                        <a:rPr lang="kk-KZ" sz="1800">
                          <a:effectLst/>
                        </a:rPr>
                        <a:t>траектория, путь, перемещение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extLst>
                  <a:ext uri="{0D108BD9-81ED-4DB2-BD59-A6C34878D82A}">
                    <a16:rowId xmlns:a16="http://schemas.microsoft.com/office/drawing/2014/main" val="3016213347"/>
                  </a:ext>
                </a:extLst>
              </a:tr>
              <a:tr h="969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8595" algn="l"/>
                          <a:tab pos="540385" algn="l"/>
                        </a:tabLst>
                      </a:pPr>
                      <a:r>
                        <a:rPr lang="kk-KZ" sz="1800">
                          <a:effectLst/>
                        </a:rPr>
                        <a:t>Прямолинейное равномерное и неравномерное движение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</a:rPr>
                        <a:t>7.2.1.3 -различать прямолинейное равномерное и неравномерное движение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extLst>
                  <a:ext uri="{0D108BD9-81ED-4DB2-BD59-A6C34878D82A}">
                    <a16:rowId xmlns:a16="http://schemas.microsoft.com/office/drawing/2014/main" val="1981359031"/>
                  </a:ext>
                </a:extLst>
              </a:tr>
              <a:tr h="723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8595" algn="l"/>
                          <a:tab pos="540385" algn="l"/>
                        </a:tabLst>
                      </a:pPr>
                      <a:r>
                        <a:rPr lang="kk-KZ" sz="1800">
                          <a:effectLst/>
                        </a:rPr>
                        <a:t>Расчет скорости и средней скорости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</a:rPr>
                        <a:t>7.2.1.4 - вычислять скорость и среднюю скорость движения тел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extLst>
                  <a:ext uri="{0D108BD9-81ED-4DB2-BD59-A6C34878D82A}">
                    <a16:rowId xmlns:a16="http://schemas.microsoft.com/office/drawing/2014/main" val="1957845025"/>
                  </a:ext>
                </a:extLst>
              </a:tr>
              <a:tr h="1460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8595" algn="l"/>
                          <a:tab pos="540385" algn="l"/>
                        </a:tabLst>
                      </a:pPr>
                      <a:r>
                        <a:rPr lang="kk-KZ" sz="1800">
                          <a:effectLst/>
                        </a:rPr>
                        <a:t>Графическое представление различных видов механического движения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</a:rPr>
                        <a:t>7.2.1.5- строить график зависимости </a:t>
                      </a:r>
                      <a:r>
                        <a:rPr lang="en-US" sz="1800" dirty="0">
                          <a:effectLst/>
                        </a:rPr>
                        <a:t>s</a:t>
                      </a:r>
                      <a:r>
                        <a:rPr lang="ru-RU" sz="1800" dirty="0">
                          <a:effectLst/>
                        </a:rPr>
                        <a:t> от </a:t>
                      </a: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kk-KZ" sz="1800" dirty="0">
                          <a:effectLst/>
                        </a:rPr>
                        <a:t>применяя обозначение единиц измерения на координатных осях графиков и в таблицах.</a:t>
                      </a:r>
                      <a:endParaRPr lang="ru-K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0" marR="61970" marT="0" marB="0"/>
                </a:tc>
                <a:extLst>
                  <a:ext uri="{0D108BD9-81ED-4DB2-BD59-A6C34878D82A}">
                    <a16:rowId xmlns:a16="http://schemas.microsoft.com/office/drawing/2014/main" val="2347083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84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D781A4B-8C25-FFAB-92C7-2E28D6B2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107109"/>
              </p:ext>
            </p:extLst>
          </p:nvPr>
        </p:nvGraphicFramePr>
        <p:xfrm>
          <a:off x="793820" y="261258"/>
          <a:ext cx="10681398" cy="5556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112">
                  <a:extLst>
                    <a:ext uri="{9D8B030D-6E8A-4147-A177-3AD203B41FA5}">
                      <a16:colId xmlns:a16="http://schemas.microsoft.com/office/drawing/2014/main" val="313112819"/>
                    </a:ext>
                  </a:extLst>
                </a:gridCol>
                <a:gridCol w="2747635">
                  <a:extLst>
                    <a:ext uri="{9D8B030D-6E8A-4147-A177-3AD203B41FA5}">
                      <a16:colId xmlns:a16="http://schemas.microsoft.com/office/drawing/2014/main" val="996709945"/>
                    </a:ext>
                  </a:extLst>
                </a:gridCol>
                <a:gridCol w="7616651">
                  <a:extLst>
                    <a:ext uri="{9D8B030D-6E8A-4147-A177-3AD203B41FA5}">
                      <a16:colId xmlns:a16="http://schemas.microsoft.com/office/drawing/2014/main" val="4192035237"/>
                    </a:ext>
                  </a:extLst>
                </a:gridCol>
              </a:tblGrid>
              <a:tr h="422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№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урока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обучения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extLst>
                  <a:ext uri="{0D108BD9-81ED-4DB2-BD59-A6C34878D82A}">
                    <a16:rowId xmlns:a16="http://schemas.microsoft.com/office/drawing/2014/main" val="3941915333"/>
                  </a:ext>
                </a:extLst>
              </a:tr>
              <a:tr h="2906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</a:t>
                      </a:r>
                      <a:endParaRPr lang="ru-K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extLst>
                  <a:ext uri="{0D108BD9-81ED-4DB2-BD59-A6C34878D82A}">
                    <a16:rowId xmlns:a16="http://schemas.microsoft.com/office/drawing/2014/main" val="2460986340"/>
                  </a:ext>
                </a:extLst>
              </a:tr>
              <a:tr h="105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Электрический ток, источники электрического тока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8.4.2.1-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возникновение и условия существования электрического тока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extLst>
                  <a:ext uri="{0D108BD9-81ED-4DB2-BD59-A6C34878D82A}">
                    <a16:rowId xmlns:a16="http://schemas.microsoft.com/office/drawing/2014/main" val="2779210871"/>
                  </a:ext>
                </a:extLst>
              </a:tr>
              <a:tr h="1297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Электрическая цепь и ее составные части, сила тока, напряжение. 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8.4.2.2-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условные обозначения элементов электрической цепи при графическом изображении электрических схем;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8.4.2.3-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физический смысл напряжения, его единицы измерения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extLst>
                  <a:ext uri="{0D108BD9-81ED-4DB2-BD59-A6C34878D82A}">
                    <a16:rowId xmlns:a16="http://schemas.microsoft.com/office/drawing/2014/main" val="2986263377"/>
                  </a:ext>
                </a:extLst>
              </a:tr>
              <a:tr h="1537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Электрическое сопротивление проводника, удельное сопротивление проводника, реостат 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8.4.2.7-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физический смысл сопротивления, его единицы измерения;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8.4.2.8 -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формулу удельного сопротивления проводника при решении задач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extLst>
                  <a:ext uri="{0D108BD9-81ED-4DB2-BD59-A6C34878D82A}">
                    <a16:rowId xmlns:a16="http://schemas.microsoft.com/office/drawing/2014/main" val="2531494776"/>
                  </a:ext>
                </a:extLst>
              </a:tr>
              <a:tr h="950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K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Последовательное и параллельное соединение проводников 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8.4.2.11-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рассчитывать электрические цепи, используя закон Ома для участка цепи в последовательном и параллельном соединении проводников 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73" marR="30673" marT="0" marB="0"/>
                </a:tc>
                <a:extLst>
                  <a:ext uri="{0D108BD9-81ED-4DB2-BD59-A6C34878D82A}">
                    <a16:rowId xmlns:a16="http://schemas.microsoft.com/office/drawing/2014/main" val="1916219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80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C36CCCE-2778-FBCB-7540-24998A792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11198"/>
              </p:ext>
            </p:extLst>
          </p:nvPr>
        </p:nvGraphicFramePr>
        <p:xfrm>
          <a:off x="1032387" y="147483"/>
          <a:ext cx="10451689" cy="6301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5239">
                  <a:extLst>
                    <a:ext uri="{9D8B030D-6E8A-4147-A177-3AD203B41FA5}">
                      <a16:colId xmlns:a16="http://schemas.microsoft.com/office/drawing/2014/main" val="472226968"/>
                    </a:ext>
                  </a:extLst>
                </a:gridCol>
                <a:gridCol w="4159045">
                  <a:extLst>
                    <a:ext uri="{9D8B030D-6E8A-4147-A177-3AD203B41FA5}">
                      <a16:colId xmlns:a16="http://schemas.microsoft.com/office/drawing/2014/main" val="380817925"/>
                    </a:ext>
                  </a:extLst>
                </a:gridCol>
                <a:gridCol w="5427405">
                  <a:extLst>
                    <a:ext uri="{9D8B030D-6E8A-4147-A177-3AD203B41FA5}">
                      <a16:colId xmlns:a16="http://schemas.microsoft.com/office/drawing/2014/main" val="2351807454"/>
                    </a:ext>
                  </a:extLst>
                </a:gridCol>
              </a:tblGrid>
              <a:tr h="349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урока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обучения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extLst>
                  <a:ext uri="{0D108BD9-81ED-4DB2-BD59-A6C34878D82A}">
                    <a16:rowId xmlns:a16="http://schemas.microsoft.com/office/drawing/2014/main" val="3391555617"/>
                  </a:ext>
                </a:extLst>
              </a:tr>
              <a:tr h="32996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</a:t>
                      </a:r>
                      <a:endParaRPr lang="ru-K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542379"/>
                  </a:ext>
                </a:extLst>
              </a:tr>
              <a:tr h="1218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Скорость и перемещение при прямолинейном равноускоренном движении.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9.2.1.5 - применять формулы скорости и ускорения при равнопеременном прямолинейном движении в решении задач;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9.2.1.6 - применять уравнения координаты и перемещения при равнопеременном прямолинейном движении в решении задач.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extLst>
                  <a:ext uri="{0D108BD9-81ED-4DB2-BD59-A6C34878D82A}">
                    <a16:rowId xmlns:a16="http://schemas.microsoft.com/office/drawing/2014/main" val="965875180"/>
                  </a:ext>
                </a:extLst>
              </a:tr>
              <a:tr h="1319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Криволинейное движение, равномерное движение материальной точки по окружности. Линейная и угловая скорости.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9.2.1.14 - применять формулу взаимосвязи линейной и угловой скорости при решении задач.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extLst>
                  <a:ext uri="{0D108BD9-81ED-4DB2-BD59-A6C34878D82A}">
                    <a16:rowId xmlns:a16="http://schemas.microsoft.com/office/drawing/2014/main" val="220671099"/>
                  </a:ext>
                </a:extLst>
              </a:tr>
              <a:tr h="1241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закон Ньютона, масса.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9.2.2.4 - формулировать второй закон Ньютона и применять при решении задач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 anchor="ctr"/>
                </a:tc>
                <a:extLst>
                  <a:ext uri="{0D108BD9-81ED-4DB2-BD59-A6C34878D82A}">
                    <a16:rowId xmlns:a16="http://schemas.microsoft.com/office/drawing/2014/main" val="3402022944"/>
                  </a:ext>
                </a:extLst>
              </a:tr>
              <a:tr h="1218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K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Третий закон Ньютона.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9.2.2.5 - формулировать третий закон Ньютона и применять при решении задач</a:t>
                      </a:r>
                      <a:endParaRPr lang="ru-K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78" marR="19878" marT="0" marB="0" anchor="ctr"/>
                </a:tc>
                <a:extLst>
                  <a:ext uri="{0D108BD9-81ED-4DB2-BD59-A6C34878D82A}">
                    <a16:rowId xmlns:a16="http://schemas.microsoft.com/office/drawing/2014/main" val="2097263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26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EACB97D-51DE-4E03-0C96-706D20ACEF66}"/>
              </a:ext>
            </a:extLst>
          </p:cNvPr>
          <p:cNvSpPr txBox="1"/>
          <p:nvPr/>
        </p:nvSpPr>
        <p:spPr>
          <a:xfrm>
            <a:off x="1637881" y="3076896"/>
            <a:ext cx="8450664" cy="1189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 с применением функциональной грамотности за 7 класс.</a:t>
            </a:r>
            <a:endParaRPr lang="ru-K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4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63740E3-44A3-62C6-46ED-B1EF3783C2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629580"/>
              </p:ext>
            </p:extLst>
          </p:nvPr>
        </p:nvGraphicFramePr>
        <p:xfrm>
          <a:off x="1081548" y="226142"/>
          <a:ext cx="10550012" cy="5785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7496">
                  <a:extLst>
                    <a:ext uri="{9D8B030D-6E8A-4147-A177-3AD203B41FA5}">
                      <a16:colId xmlns:a16="http://schemas.microsoft.com/office/drawing/2014/main" val="1509729733"/>
                    </a:ext>
                  </a:extLst>
                </a:gridCol>
                <a:gridCol w="5139743">
                  <a:extLst>
                    <a:ext uri="{9D8B030D-6E8A-4147-A177-3AD203B41FA5}">
                      <a16:colId xmlns:a16="http://schemas.microsoft.com/office/drawing/2014/main" val="2105335985"/>
                    </a:ext>
                  </a:extLst>
                </a:gridCol>
                <a:gridCol w="2232773">
                  <a:extLst>
                    <a:ext uri="{9D8B030D-6E8A-4147-A177-3AD203B41FA5}">
                      <a16:colId xmlns:a16="http://schemas.microsoft.com/office/drawing/2014/main" val="3229968286"/>
                    </a:ext>
                  </a:extLst>
                </a:gridCol>
              </a:tblGrid>
              <a:tr h="658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урока: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Механическое движение и его характеристики. Система отсчета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endParaRPr lang="ru-KZ" sz="1400"/>
                    </a:p>
                  </a:txBody>
                  <a:tcPr marL="41514" marR="41514" marT="20757" marB="20757"/>
                </a:tc>
                <a:extLst>
                  <a:ext uri="{0D108BD9-81ED-4DB2-BD59-A6C34878D82A}">
                    <a16:rowId xmlns:a16="http://schemas.microsoft.com/office/drawing/2014/main" val="2487565251"/>
                  </a:ext>
                </a:extLst>
              </a:tr>
              <a:tr h="694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Цель(и) обучения: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7.2.1.1 - объяснять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смысл понятий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материальная точка,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отсчета,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относительность механического движения;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траектория, путь, перемещение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endParaRPr lang="ru-KZ" sz="1400"/>
                    </a:p>
                  </a:txBody>
                  <a:tcPr marL="41514" marR="41514" marT="20757" marB="20757"/>
                </a:tc>
                <a:extLst>
                  <a:ext uri="{0D108BD9-81ED-4DB2-BD59-A6C34878D82A}">
                    <a16:rowId xmlns:a16="http://schemas.microsoft.com/office/drawing/2014/main" val="4179419500"/>
                  </a:ext>
                </a:extLst>
              </a:tr>
              <a:tr h="43244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А. Представь себя в указанной ситуации и выбери один или два варианта ответа среди  предложенных.</a:t>
                      </a:r>
                      <a:endParaRPr lang="ru-K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1400"/>
                    </a:p>
                  </a:txBody>
                  <a:tcPr marL="41514" marR="41514" marT="20757" marB="20757"/>
                </a:tc>
                <a:extLst>
                  <a:ext uri="{0D108BD9-81ED-4DB2-BD59-A6C34878D82A}">
                    <a16:rowId xmlns:a16="http://schemas.microsoft.com/office/drawing/2014/main" val="1424863169"/>
                  </a:ext>
                </a:extLst>
              </a:tr>
              <a:tr h="315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Вопросы: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Выбранные варианты (А,В,С)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</a:rPr>
                        <a:t>Предложенные варианты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extLst>
                  <a:ext uri="{0D108BD9-81ED-4DB2-BD59-A6C34878D82A}">
                    <a16:rowId xmlns:a16="http://schemas.microsoft.com/office/drawing/2014/main" val="3660466007"/>
                  </a:ext>
                </a:extLst>
              </a:tr>
              <a:tr h="71131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Какие элементы системы отсчета используют пираты, когда ищут остров сокровищ? 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 rowSpan="4">
                  <a:txBody>
                    <a:bodyPr/>
                    <a:lstStyle/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А) часы      </a:t>
                      </a:r>
                      <a:endParaRPr lang="ru-KZ" sz="1400" dirty="0">
                        <a:effectLst/>
                      </a:endParaRPr>
                    </a:p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В</a:t>
                      </a:r>
                      <a:r>
                        <a:rPr lang="ru-RU" sz="1400" dirty="0">
                          <a:effectLst/>
                        </a:rPr>
                        <a:t>) тело отсчета    </a:t>
                      </a:r>
                      <a:endParaRPr lang="ru-KZ" sz="1400" dirty="0">
                        <a:effectLst/>
                      </a:endParaRPr>
                    </a:p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С) </a:t>
                      </a:r>
                      <a:r>
                        <a:rPr lang="kk-KZ" sz="1400" dirty="0">
                          <a:effectLst/>
                        </a:rPr>
                        <a:t>Система координат</a:t>
                      </a:r>
                      <a:endParaRPr lang="ru-KZ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extLst>
                  <a:ext uri="{0D108BD9-81ED-4DB2-BD59-A6C34878D82A}">
                    <a16:rowId xmlns:a16="http://schemas.microsoft.com/office/drawing/2014/main" val="2776203423"/>
                  </a:ext>
                </a:extLst>
              </a:tr>
              <a:tr h="667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Какие элементы системы отсчета использует девушка, когда собирается на свидание к парню?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282177"/>
                  </a:ext>
                </a:extLst>
              </a:tr>
              <a:tr h="688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Какие элементы системы отсчета использует картограф, составляя карту местности?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474798"/>
                  </a:ext>
                </a:extLst>
              </a:tr>
              <a:tr h="432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Какие элементы отсчета используют, когда ищут клад?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05429"/>
                  </a:ext>
                </a:extLst>
              </a:tr>
              <a:tr h="1002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Дескрипторы: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отвечают на вопросы выбирая правильные варианты из предложенных ответов;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136" marR="31136" marT="0" marB="0"/>
                </a:tc>
                <a:tc>
                  <a:txBody>
                    <a:bodyPr/>
                    <a:lstStyle/>
                    <a:p>
                      <a:endParaRPr lang="ru-KZ" sz="800" dirty="0"/>
                    </a:p>
                  </a:txBody>
                  <a:tcPr marL="41514" marR="41514" marT="20757" marB="20757"/>
                </a:tc>
                <a:extLst>
                  <a:ext uri="{0D108BD9-81ED-4DB2-BD59-A6C34878D82A}">
                    <a16:rowId xmlns:a16="http://schemas.microsoft.com/office/drawing/2014/main" val="60256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87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B7E3776-4C1D-7B1A-A066-46E6A47D1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565151"/>
              </p:ext>
            </p:extLst>
          </p:nvPr>
        </p:nvGraphicFramePr>
        <p:xfrm>
          <a:off x="334298" y="49000"/>
          <a:ext cx="11071122" cy="675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807">
                  <a:extLst>
                    <a:ext uri="{9D8B030D-6E8A-4147-A177-3AD203B41FA5}">
                      <a16:colId xmlns:a16="http://schemas.microsoft.com/office/drawing/2014/main" val="1464211002"/>
                    </a:ext>
                  </a:extLst>
                </a:gridCol>
                <a:gridCol w="8445315">
                  <a:extLst>
                    <a:ext uri="{9D8B030D-6E8A-4147-A177-3AD203B41FA5}">
                      <a16:colId xmlns:a16="http://schemas.microsoft.com/office/drawing/2014/main" val="2740614433"/>
                    </a:ext>
                  </a:extLst>
                </a:gridCol>
              </a:tblGrid>
              <a:tr h="613532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В. Ответьте на вопросы: </a:t>
                      </a: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Водитель движущегося автомобиля относительно деревьев вдоль дороги находиться в 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Покое                                                         Движении</a:t>
                      </a: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Водитель движущегося автомобиля относительно автозаправки находиться в 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Покое                                                        Движении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Водитель движущегося автомобиля относительно автозаправки находиться в                                                            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br>
                        <a:rPr lang="ru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Материальная точка обладает: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и массой, и размерами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только размерами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С) только массой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ни массой, ни размерами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Ответь, какой вид траектории имеет планета Марс относительно самой близкой к нам звезды – Солнца.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точка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кривая линия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С) гиперболоид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ломаная линия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622" marR="26622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00019"/>
                  </a:ext>
                </a:extLst>
              </a:tr>
              <a:tr h="624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Дескрипторы:</a:t>
                      </a:r>
                      <a:endParaRPr lang="ru-K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622" marR="2662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отвечают на вопросы выбирая правильные варианты из предложенных ответов;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622" marR="26622" marT="0" marB="0"/>
                </a:tc>
                <a:extLst>
                  <a:ext uri="{0D108BD9-81ED-4DB2-BD59-A6C34878D82A}">
                    <a16:rowId xmlns:a16="http://schemas.microsoft.com/office/drawing/2014/main" val="173203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61869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1153</Words>
  <Application>Microsoft Office PowerPoint</Application>
  <PresentationFormat>Широкоэкранный</PresentationFormat>
  <Paragraphs>187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  КГУ «МЕТОДИЧЕСКИЙ КАБИНЕТ ОТДЕЛА ОБРАЗОВАНИЯ ПО ЦЕЛИНОГРАДСКОМУ РАЙОНУ УПРАВЛЕНИЯ ОБРАЗОВАНИЯ АКМОЛИНСКОЙ ОБЛАСТИ»    Авторская учебная программа     методическое пособие по изучению основ физики с использованием функциональной грамотности для учащихся 7-9 классов.  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3</cp:revision>
  <dcterms:created xsi:type="dcterms:W3CDTF">2025-01-05T08:19:23Z</dcterms:created>
  <dcterms:modified xsi:type="dcterms:W3CDTF">2025-01-08T03:16:07Z</dcterms:modified>
</cp:coreProperties>
</file>