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95" r:id="rId2"/>
    <p:sldId id="620" r:id="rId3"/>
    <p:sldId id="621" r:id="rId4"/>
    <p:sldId id="618" r:id="rId5"/>
    <p:sldId id="619" r:id="rId6"/>
    <p:sldId id="622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sar Kapyatov" initials="AK" lastIdx="1" clrIdx="0"/>
  <p:cmAuthor id="2" name="Дастан Умирбаев" initials="ДУ" lastIdx="1" clrIdx="1">
    <p:extLst>
      <p:ext uri="{19B8F6BF-5375-455C-9EA6-DF929625EA0E}">
        <p15:presenceInfo xmlns:p15="http://schemas.microsoft.com/office/powerpoint/2012/main" userId="S-1-5-21-284302003-2453383197-3833240302-28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63C5"/>
    <a:srgbClr val="002F8E"/>
    <a:srgbClr val="1C69D5"/>
    <a:srgbClr val="FFF5D9"/>
    <a:srgbClr val="185ABA"/>
    <a:srgbClr val="1AA4BE"/>
    <a:srgbClr val="003CF6"/>
    <a:srgbClr val="35A9AE"/>
    <a:srgbClr val="FCFDFE"/>
    <a:srgbClr val="EFF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32" autoAdjust="0"/>
    <p:restoredTop sz="95455" autoAdjust="0"/>
  </p:normalViewPr>
  <p:slideViewPr>
    <p:cSldViewPr snapToGrid="0">
      <p:cViewPr varScale="1">
        <p:scale>
          <a:sx n="117" d="100"/>
          <a:sy n="117" d="100"/>
        </p:scale>
        <p:origin x="846" y="84"/>
      </p:cViewPr>
      <p:guideLst>
        <p:guide orient="horz" pos="213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commentAuthors" Target="commentAuthors.xml" /><Relationship Id="rId4" Type="http://schemas.openxmlformats.org/officeDocument/2006/relationships/slide" Target="slides/slide3.xml" /><Relationship Id="rId9" Type="http://schemas.openxmlformats.org/officeDocument/2006/relationships/handoutMaster" Target="handoutMasters/handoutMaster1.xml" /><Relationship Id="rId14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184" cy="497599"/>
          </a:xfrm>
          <a:prstGeom prst="rect">
            <a:avLst/>
          </a:prstGeom>
        </p:spPr>
        <p:txBody>
          <a:bodyPr vert="horz" lIns="91248" tIns="45624" rIns="91248" bIns="4562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907" y="2"/>
            <a:ext cx="2945184" cy="497599"/>
          </a:xfrm>
          <a:prstGeom prst="rect">
            <a:avLst/>
          </a:prstGeom>
        </p:spPr>
        <p:txBody>
          <a:bodyPr vert="horz" lIns="91248" tIns="45624" rIns="91248" bIns="45624" rtlCol="0"/>
          <a:lstStyle>
            <a:lvl1pPr algn="r">
              <a:defRPr sz="1200"/>
            </a:lvl1pPr>
          </a:lstStyle>
          <a:p>
            <a:fld id="{669DC3AC-CB91-498C-9628-6970CAA12C8D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9040"/>
            <a:ext cx="2945184" cy="497599"/>
          </a:xfrm>
          <a:prstGeom prst="rect">
            <a:avLst/>
          </a:prstGeom>
        </p:spPr>
        <p:txBody>
          <a:bodyPr vert="horz" lIns="91248" tIns="45624" rIns="91248" bIns="4562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907" y="9429040"/>
            <a:ext cx="2945184" cy="497599"/>
          </a:xfrm>
          <a:prstGeom prst="rect">
            <a:avLst/>
          </a:prstGeom>
        </p:spPr>
        <p:txBody>
          <a:bodyPr vert="horz" lIns="91248" tIns="45624" rIns="91248" bIns="45624" rtlCol="0" anchor="b"/>
          <a:lstStyle>
            <a:lvl1pPr algn="r">
              <a:defRPr sz="1200"/>
            </a:lvl1pPr>
          </a:lstStyle>
          <a:p>
            <a:fld id="{5B0933E3-4F26-49FF-AB8C-7E29FA2F0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975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055"/>
          </a:xfrm>
          <a:prstGeom prst="rect">
            <a:avLst/>
          </a:prstGeom>
        </p:spPr>
        <p:txBody>
          <a:bodyPr vert="horz" lIns="90992" tIns="45497" rIns="90992" bIns="454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8055"/>
          </a:xfrm>
          <a:prstGeom prst="rect">
            <a:avLst/>
          </a:prstGeom>
        </p:spPr>
        <p:txBody>
          <a:bodyPr vert="horz" lIns="90992" tIns="45497" rIns="90992" bIns="45497" rtlCol="0"/>
          <a:lstStyle>
            <a:lvl1pPr algn="r">
              <a:defRPr sz="1200"/>
            </a:lvl1pPr>
          </a:lstStyle>
          <a:p>
            <a:fld id="{44ACFC86-6354-4355-9671-50EC5C85C085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2" tIns="45497" rIns="90992" bIns="454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0992" tIns="45497" rIns="90992" bIns="454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4"/>
          </a:xfrm>
          <a:prstGeom prst="rect">
            <a:avLst/>
          </a:prstGeom>
        </p:spPr>
        <p:txBody>
          <a:bodyPr vert="horz" lIns="90992" tIns="45497" rIns="90992" bIns="454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8054"/>
          </a:xfrm>
          <a:prstGeom prst="rect">
            <a:avLst/>
          </a:prstGeom>
        </p:spPr>
        <p:txBody>
          <a:bodyPr vert="horz" lIns="90992" tIns="45497" rIns="90992" bIns="45497" rtlCol="0" anchor="b"/>
          <a:lstStyle>
            <a:lvl1pPr algn="r">
              <a:defRPr sz="1200"/>
            </a:lvl1pPr>
          </a:lstStyle>
          <a:p>
            <a:fld id="{4F24050F-A271-4921-9454-B39A42346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04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3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C006-0F2D-4248-8FDF-A4B57EF8A4AE}" type="datetime1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173-6B20-4D62-A630-5DBF20B8E2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83182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223658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Коне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221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0992-3221-401B-ACBB-9383574F91AA}" type="datetime1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22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5" Type="http://schemas.openxmlformats.org/officeDocument/2006/relationships/theme" Target="../theme/theme1.xml" /><Relationship Id="rId4" Type="http://schemas.openxmlformats.org/officeDocument/2006/relationships/slideLayout" Target="../slideLayouts/slideLayout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1AD20-13B0-4EC5-98A5-366280239997}" type="datetime1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89173-6B20-4D62-A630-5DBF20B8E2E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289128B-A235-45E8-B45C-2D2BE0816A91}"/>
              </a:ext>
            </a:extLst>
          </p:cNvPr>
          <p:cNvSpPr/>
          <p:nvPr userDrawn="1"/>
        </p:nvSpPr>
        <p:spPr>
          <a:xfrm>
            <a:off x="11734801" y="6654801"/>
            <a:ext cx="457200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fld id="{DD7A5684-EDC1-4BA5-A61F-CC11A9D59518}" type="slidenum">
              <a:rPr lang="ru-RU" altLang="ru-RU" sz="9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ru-RU" altLang="ru-RU" sz="9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82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3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5.png" /><Relationship Id="rId4" Type="http://schemas.openxmlformats.org/officeDocument/2006/relationships/image" Target="../media/image4.pn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10.png" /><Relationship Id="rId5" Type="http://schemas.openxmlformats.org/officeDocument/2006/relationships/image" Target="../media/image9.png" /><Relationship Id="rId4" Type="http://schemas.openxmlformats.org/officeDocument/2006/relationships/image" Target="../media/image8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13.emf" /><Relationship Id="rId5" Type="http://schemas.openxmlformats.org/officeDocument/2006/relationships/oleObject" Target="../embeddings/oleObject2.bin" /><Relationship Id="rId4" Type="http://schemas.openxmlformats.org/officeDocument/2006/relationships/image" Target="../media/image12.emf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 /><Relationship Id="rId2" Type="http://schemas.openxmlformats.org/officeDocument/2006/relationships/oleObject" Target="../embeddings/oleObject3.bin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11.png" /><Relationship Id="rId4" Type="http://schemas.openxmlformats.org/officeDocument/2006/relationships/image" Target="../media/image15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 /><Relationship Id="rId7" Type="http://schemas.openxmlformats.org/officeDocument/2006/relationships/image" Target="../media/image21.png" /><Relationship Id="rId2" Type="http://schemas.openxmlformats.org/officeDocument/2006/relationships/image" Target="../media/image16.png" /><Relationship Id="rId1" Type="http://schemas.openxmlformats.org/officeDocument/2006/relationships/slideLayout" Target="../slideLayouts/slideLayout4.xml" /><Relationship Id="rId6" Type="http://schemas.openxmlformats.org/officeDocument/2006/relationships/image" Target="../media/image20.png" /><Relationship Id="rId5" Type="http://schemas.openxmlformats.org/officeDocument/2006/relationships/image" Target="../media/image19.png" /><Relationship Id="rId4" Type="http://schemas.openxmlformats.org/officeDocument/2006/relationships/image" Target="../media/image18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2543695" cy="6858000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FB7E02FC-7317-4ED5-A659-C5FCCDECC0B2}"/>
              </a:ext>
            </a:extLst>
          </p:cNvPr>
          <p:cNvGrpSpPr/>
          <p:nvPr/>
        </p:nvGrpSpPr>
        <p:grpSpPr>
          <a:xfrm rot="16200000">
            <a:off x="-1465364" y="2555179"/>
            <a:ext cx="5469778" cy="1241616"/>
            <a:chOff x="6913247" y="5262784"/>
            <a:chExt cx="4914894" cy="1295403"/>
          </a:xfrm>
          <a:solidFill>
            <a:schemeClr val="bg1"/>
          </a:solidFill>
        </p:grpSpPr>
        <p:grpSp>
          <p:nvGrpSpPr>
            <p:cNvPr id="29" name="Группа 21">
              <a:extLst>
                <a:ext uri="{FF2B5EF4-FFF2-40B4-BE49-F238E27FC236}">
                  <a16:creationId xmlns:a16="http://schemas.microsoft.com/office/drawing/2014/main" id="{FB78115B-C6A5-41E0-932C-34DB86D9E816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6887845" y="5288186"/>
              <a:ext cx="1295402" cy="1244598"/>
              <a:chOff x="464266" y="2731227"/>
              <a:chExt cx="970345" cy="932948"/>
            </a:xfrm>
            <a:grpFill/>
          </p:grpSpPr>
          <p:sp>
            <p:nvSpPr>
              <p:cNvPr id="39" name="Graphic 1">
                <a:extLst>
                  <a:ext uri="{FF2B5EF4-FFF2-40B4-BE49-F238E27FC236}">
                    <a16:creationId xmlns:a16="http://schemas.microsoft.com/office/drawing/2014/main" id="{E90D109E-C172-40AE-BFF7-646FF506EE35}"/>
                  </a:ext>
                </a:extLst>
              </p:cNvPr>
              <p:cNvSpPr/>
              <p:nvPr/>
            </p:nvSpPr>
            <p:spPr>
              <a:xfrm>
                <a:off x="464266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40" name="Graphic 1">
                <a:extLst>
                  <a:ext uri="{FF2B5EF4-FFF2-40B4-BE49-F238E27FC236}">
                    <a16:creationId xmlns:a16="http://schemas.microsoft.com/office/drawing/2014/main" id="{AFE94FE4-BB04-491E-8783-4E416C2D1168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41" name="Graphic 1">
                <a:extLst>
                  <a:ext uri="{FF2B5EF4-FFF2-40B4-BE49-F238E27FC236}">
                    <a16:creationId xmlns:a16="http://schemas.microsoft.com/office/drawing/2014/main" id="{4D7FE1F4-DA79-4BEA-B68D-8ED6A3859731}"/>
                  </a:ext>
                </a:extLst>
              </p:cNvPr>
              <p:cNvSpPr/>
              <p:nvPr/>
            </p:nvSpPr>
            <p:spPr>
              <a:xfrm>
                <a:off x="464266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42" name="Graphic 1">
                <a:extLst>
                  <a:ext uri="{FF2B5EF4-FFF2-40B4-BE49-F238E27FC236}">
                    <a16:creationId xmlns:a16="http://schemas.microsoft.com/office/drawing/2014/main" id="{810D097D-B676-4253-A13E-CF1825774DEC}"/>
                  </a:ext>
                </a:extLst>
              </p:cNvPr>
              <p:cNvSpPr/>
              <p:nvPr/>
            </p:nvSpPr>
            <p:spPr>
              <a:xfrm>
                <a:off x="949439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</p:grpSp>
        <p:grpSp>
          <p:nvGrpSpPr>
            <p:cNvPr id="30" name="Группа 21">
              <a:extLst>
                <a:ext uri="{FF2B5EF4-FFF2-40B4-BE49-F238E27FC236}">
                  <a16:creationId xmlns:a16="http://schemas.microsoft.com/office/drawing/2014/main" id="{6014815E-13DD-442D-9A34-1CADCC0BFB59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10558143" y="5288189"/>
              <a:ext cx="1295400" cy="1244596"/>
              <a:chOff x="464266" y="3648309"/>
              <a:chExt cx="970344" cy="932946"/>
            </a:xfrm>
            <a:grpFill/>
          </p:grpSpPr>
          <p:sp>
            <p:nvSpPr>
              <p:cNvPr id="35" name="Graphic 1">
                <a:extLst>
                  <a:ext uri="{FF2B5EF4-FFF2-40B4-BE49-F238E27FC236}">
                    <a16:creationId xmlns:a16="http://schemas.microsoft.com/office/drawing/2014/main" id="{F44172F0-E8A3-40B5-85FD-6C52A49A326B}"/>
                  </a:ext>
                </a:extLst>
              </p:cNvPr>
              <p:cNvSpPr/>
              <p:nvPr/>
            </p:nvSpPr>
            <p:spPr>
              <a:xfrm>
                <a:off x="464266" y="3648309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36" name="Graphic 1">
                <a:extLst>
                  <a:ext uri="{FF2B5EF4-FFF2-40B4-BE49-F238E27FC236}">
                    <a16:creationId xmlns:a16="http://schemas.microsoft.com/office/drawing/2014/main" id="{D4735F7C-4CA0-4BEE-B329-B8CA1799A416}"/>
                  </a:ext>
                </a:extLst>
              </p:cNvPr>
              <p:cNvSpPr/>
              <p:nvPr/>
            </p:nvSpPr>
            <p:spPr>
              <a:xfrm>
                <a:off x="949438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37" name="Graphic 1">
                <a:extLst>
                  <a:ext uri="{FF2B5EF4-FFF2-40B4-BE49-F238E27FC236}">
                    <a16:creationId xmlns:a16="http://schemas.microsoft.com/office/drawing/2014/main" id="{31A71428-443D-462F-98F8-A3E2FA43706A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38" name="Graphic 1">
                <a:extLst>
                  <a:ext uri="{FF2B5EF4-FFF2-40B4-BE49-F238E27FC236}">
                    <a16:creationId xmlns:a16="http://schemas.microsoft.com/office/drawing/2014/main" id="{DFF7CE6A-1D77-4201-B276-98D34E81D1CD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</p:grpSp>
      </p:grpSp>
      <p:pic>
        <p:nvPicPr>
          <p:cNvPr id="23556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16" y="2465077"/>
            <a:ext cx="1363345" cy="137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2668384" y="134255"/>
            <a:ext cx="92105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ҚАЗАҚСТАН РЕСПУБЛИКАСЫНЫҢ ОҚУ-АҒАРТУ МИНИСТРЛІГІ</a:t>
            </a:r>
          </a:p>
          <a:p>
            <a:pPr algn="ctr">
              <a:spcAft>
                <a:spcPts val="0"/>
              </a:spcAft>
            </a:pPr>
            <a:r>
              <a:rPr lang="kk-KZ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МИНИСТЕРСТВО ПРОСВЕЩЕНИЯ РЕСПУБЛИКИ КАЗАХСТАН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858192" y="2880497"/>
            <a:ext cx="883088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aa-ET" altLang="ru-RU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ОСОБЕННОСТИ ПРОВЕДЕНИЯ АТТЕСТАЦИИ ПЕДАГОГОВ В 2025 ГОДУ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926558" y="6497673"/>
            <a:ext cx="9265442" cy="343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1400" dirty="0">
                <a:solidFill>
                  <a:srgbClr val="002060"/>
                </a:solidFill>
                <a:latin typeface="Arial" pitchFamily="34" charset="0"/>
                <a:ea typeface="Calibri"/>
              </a:rPr>
              <a:t>АСТАНА</a:t>
            </a:r>
          </a:p>
        </p:txBody>
      </p:sp>
    </p:spTree>
    <p:extLst>
      <p:ext uri="{BB962C8B-B14F-4D97-AF65-F5344CB8AC3E}">
        <p14:creationId xmlns:p14="http://schemas.microsoft.com/office/powerpoint/2010/main" val="398938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2"/>
          <p:cNvSpPr/>
          <p:nvPr/>
        </p:nvSpPr>
        <p:spPr>
          <a:xfrm rot="16200000">
            <a:off x="5402034" y="171704"/>
            <a:ext cx="2420905" cy="9393381"/>
          </a:xfrm>
          <a:prstGeom prst="roundRect">
            <a:avLst>
              <a:gd name="adj" fmla="val 3616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60243" y="6391397"/>
            <a:ext cx="2743200" cy="365125"/>
          </a:xfrm>
        </p:spPr>
        <p:txBody>
          <a:bodyPr/>
          <a:lstStyle/>
          <a:p>
            <a:fld id="{3C37A03D-2B07-493C-91EA-3145C93517F4}" type="slidenum">
              <a:rPr lang="ru-RU" smtClean="0"/>
              <a:t>2</a:t>
            </a:fld>
            <a:endParaRPr lang="ru-RU" dirty="0"/>
          </a:p>
        </p:txBody>
      </p:sp>
      <p:sp>
        <p:nvSpPr>
          <p:cNvPr id="5" name="Rounded Rectangle 2"/>
          <p:cNvSpPr/>
          <p:nvPr/>
        </p:nvSpPr>
        <p:spPr>
          <a:xfrm rot="16200000">
            <a:off x="1321080" y="34732"/>
            <a:ext cx="2220366" cy="4195849"/>
          </a:xfrm>
          <a:prstGeom prst="roundRect">
            <a:avLst>
              <a:gd name="adj" fmla="val 3616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0" name="Прямоугольник 9"/>
          <p:cNvSpPr/>
          <p:nvPr/>
        </p:nvSpPr>
        <p:spPr>
          <a:xfrm>
            <a:off x="547850" y="165490"/>
            <a:ext cx="111270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ЛЮЧЕВЫЕ ИЗМЕНЕНИЯ</a:t>
            </a:r>
            <a:r>
              <a:rPr lang="aa-ET" sz="20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В ПРИКАЗ №83 «ПРАВИЛА И УСЛОВИЯ АТТЕСТАЦИИ»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8" name="Rounded Rectangle 2"/>
          <p:cNvSpPr/>
          <p:nvPr/>
        </p:nvSpPr>
        <p:spPr>
          <a:xfrm rot="16200000">
            <a:off x="5493655" y="245076"/>
            <a:ext cx="2220366" cy="3765919"/>
          </a:xfrm>
          <a:prstGeom prst="roundRect">
            <a:avLst>
              <a:gd name="adj" fmla="val 3616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84F40F91-2837-4E25-B672-F68A8B1A7520}"/>
              </a:ext>
            </a:extLst>
          </p:cNvPr>
          <p:cNvSpPr/>
          <p:nvPr/>
        </p:nvSpPr>
        <p:spPr>
          <a:xfrm>
            <a:off x="2219950" y="4016702"/>
            <a:ext cx="8436966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 всех должностей освобождаются от сдачи ОЗП и проходят комплексное обобщение результатов деятельности в следующих случаях:</a:t>
            </a:r>
          </a:p>
          <a:p>
            <a:pPr algn="ctr"/>
            <a:endParaRPr lang="ru-RU" sz="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1) при подтверждении ранее присвоенной квалификационной категории по действующей системе педагогами, имеющими педагогический стаж 30 (тридцать) и более лет;</a:t>
            </a:r>
          </a:p>
          <a:p>
            <a:endParaRPr lang="ru-RU" sz="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2) при переходе на категорию «педагог-модератор» педагогами, имеющими «первую» или «высшую» категории;</a:t>
            </a:r>
          </a:p>
          <a:p>
            <a:endParaRPr lang="ru-RU" sz="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3) при подтверждении категорий «педагог-исследователь» и «педагог-мастер» не более двух раз</a:t>
            </a:r>
          </a:p>
        </p:txBody>
      </p:sp>
      <p:sp>
        <p:nvSpPr>
          <p:cNvPr id="50" name="Rounded Rectangle 2"/>
          <p:cNvSpPr/>
          <p:nvPr/>
        </p:nvSpPr>
        <p:spPr>
          <a:xfrm rot="16200000">
            <a:off x="9290171" y="406167"/>
            <a:ext cx="2201590" cy="3424956"/>
          </a:xfrm>
          <a:prstGeom prst="roundRect">
            <a:avLst>
              <a:gd name="adj" fmla="val 3616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412" y="1307209"/>
            <a:ext cx="497084" cy="44665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938" y="1327329"/>
            <a:ext cx="533095" cy="53309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9337" y="1314664"/>
            <a:ext cx="470958" cy="47095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40" y="3831722"/>
            <a:ext cx="571772" cy="571772"/>
          </a:xfrm>
          <a:prstGeom prst="rect">
            <a:avLst/>
          </a:prstGeom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3940BC0-4BD6-4C02-BB0B-A129BB1EEADF}"/>
              </a:ext>
            </a:extLst>
          </p:cNvPr>
          <p:cNvSpPr/>
          <p:nvPr/>
        </p:nvSpPr>
        <p:spPr>
          <a:xfrm>
            <a:off x="8821547" y="1729523"/>
            <a:ext cx="333850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Категория сохраняется не более, чем на 2 года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(получение послевузовского образования, стажировка с отрывом от производства, воинская служба)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8F2DB070-B7FB-426C-BFFC-1A6EDB373D71}"/>
              </a:ext>
            </a:extLst>
          </p:cNvPr>
          <p:cNvSpPr/>
          <p:nvPr/>
        </p:nvSpPr>
        <p:spPr>
          <a:xfrm>
            <a:off x="4629592" y="1982657"/>
            <a:ext cx="38870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ko-K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ОЗП</a:t>
            </a:r>
            <a:r>
              <a:rPr lang="ru-RU" altLang="ko-K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ko-K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проводится </a:t>
            </a:r>
            <a:r>
              <a:rPr lang="ru-RU" altLang="ko-K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предметным компетенциям</a:t>
            </a:r>
          </a:p>
          <a:p>
            <a:pPr algn="ctr"/>
            <a:r>
              <a:rPr lang="ru-RU" altLang="ko-KR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(Предметные знания – 50 заданий</a:t>
            </a:r>
            <a:r>
              <a:rPr lang="kk-KZ" altLang="ko-KR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ko-KR" sz="1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altLang="ko-KR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A79C0B79-D161-4F29-AE3F-9147F13A4C13}"/>
              </a:ext>
            </a:extLst>
          </p:cNvPr>
          <p:cNvSpPr/>
          <p:nvPr/>
        </p:nvSpPr>
        <p:spPr>
          <a:xfrm>
            <a:off x="232934" y="1664770"/>
            <a:ext cx="439665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 проходят процедуру аттестации:</a:t>
            </a:r>
          </a:p>
          <a:p>
            <a:pPr algn="ctr"/>
            <a:endParaRPr lang="ru-RU" sz="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через Платформу «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Ұстаз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- 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«педагог-модератор», «педагог-эксперт»;</a:t>
            </a:r>
          </a:p>
          <a:p>
            <a:pPr algn="ctr"/>
            <a:endParaRPr lang="ru-RU" sz="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2) через ПЭП – педагоги остальных категорий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5384" y="163969"/>
            <a:ext cx="12192000" cy="43088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КЛЮЧЕВЫЕ ИЗМЕНЕНИЯ В ПРИКАЗ №83 «ПРАВИЛА И УСЛОВИЯ АТТЕСТАЦИИ» </a:t>
            </a:r>
          </a:p>
        </p:txBody>
      </p:sp>
    </p:spTree>
    <p:extLst>
      <p:ext uri="{BB962C8B-B14F-4D97-AF65-F5344CB8AC3E}">
        <p14:creationId xmlns:p14="http://schemas.microsoft.com/office/powerpoint/2010/main" val="68055671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"/>
          <p:cNvSpPr/>
          <p:nvPr/>
        </p:nvSpPr>
        <p:spPr>
          <a:xfrm>
            <a:off x="8274008" y="798594"/>
            <a:ext cx="3673918" cy="2787084"/>
          </a:xfrm>
          <a:prstGeom prst="roundRect">
            <a:avLst>
              <a:gd name="adj" fmla="val 3616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19054" y="6465231"/>
            <a:ext cx="2743200" cy="365125"/>
          </a:xfrm>
        </p:spPr>
        <p:txBody>
          <a:bodyPr/>
          <a:lstStyle/>
          <a:p>
            <a:fld id="{3C37A03D-2B07-493C-91EA-3145C93517F4}" type="slidenum">
              <a:rPr lang="ru-RU" smtClean="0"/>
              <a:t>3</a:t>
            </a:fld>
            <a:endParaRPr lang="ru-RU" dirty="0"/>
          </a:p>
        </p:txBody>
      </p:sp>
      <p:sp>
        <p:nvSpPr>
          <p:cNvPr id="5" name="Rounded Rectangle 2"/>
          <p:cNvSpPr/>
          <p:nvPr/>
        </p:nvSpPr>
        <p:spPr>
          <a:xfrm rot="16200000">
            <a:off x="755067" y="327547"/>
            <a:ext cx="2835969" cy="3680291"/>
          </a:xfrm>
          <a:prstGeom prst="roundRect">
            <a:avLst>
              <a:gd name="adj" fmla="val 3616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0" name="Прямоугольник 9"/>
          <p:cNvSpPr/>
          <p:nvPr/>
        </p:nvSpPr>
        <p:spPr>
          <a:xfrm>
            <a:off x="660367" y="151038"/>
            <a:ext cx="111270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ЛЧЕВЫЕ ИЗМЕНЕНИЯ </a:t>
            </a:r>
            <a:r>
              <a:rPr lang="aa-ET" sz="20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ПРИКАЗ №83 «ПРАВИЛА И УСЛОВИЯ АТТЕСТАЦИИ</a:t>
            </a:r>
            <a:r>
              <a:rPr lang="aa-ET" sz="2000" b="1" dirty="0">
                <a:solidFill>
                  <a:schemeClr val="bg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» </a:t>
            </a:r>
            <a:endParaRPr lang="ru-RU" sz="2000" b="1" dirty="0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  <p:sp>
        <p:nvSpPr>
          <p:cNvPr id="14" name="Rounded Rectangle 2"/>
          <p:cNvSpPr/>
          <p:nvPr/>
        </p:nvSpPr>
        <p:spPr>
          <a:xfrm rot="16200000">
            <a:off x="4987878" y="324528"/>
            <a:ext cx="2227097" cy="4051244"/>
          </a:xfrm>
          <a:prstGeom prst="roundRect">
            <a:avLst>
              <a:gd name="adj" fmla="val 3616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951247D0-8C96-4520-B03E-6993749BA120}"/>
              </a:ext>
            </a:extLst>
          </p:cNvPr>
          <p:cNvSpPr/>
          <p:nvPr/>
        </p:nvSpPr>
        <p:spPr>
          <a:xfrm>
            <a:off x="4013197" y="2033807"/>
            <a:ext cx="405300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истечении одного года </a:t>
            </a:r>
            <a:b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педагогу-стажеру»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приказом первого руководителя присваивается категория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«педагог» без прохождения процедуры аттестации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ounded Rectangle 2"/>
          <p:cNvSpPr/>
          <p:nvPr/>
        </p:nvSpPr>
        <p:spPr>
          <a:xfrm rot="16200000">
            <a:off x="7424270" y="2120423"/>
            <a:ext cx="3080261" cy="6195707"/>
          </a:xfrm>
          <a:prstGeom prst="roundRect">
            <a:avLst>
              <a:gd name="adj" fmla="val 3616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E0562DF-64BA-4DEE-A171-92CECE9C72D5}"/>
              </a:ext>
            </a:extLst>
          </p:cNvPr>
          <p:cNvSpPr txBox="1"/>
          <p:nvPr/>
        </p:nvSpPr>
        <p:spPr>
          <a:xfrm>
            <a:off x="6039698" y="4295199"/>
            <a:ext cx="606752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назначении на должность руководителя/заместителя руководителя организации образования без прохождения процедуры аттестации присваивается категория «руководитель/ заместитель руководителя первой категории»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соответсвенно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педагогам, прошедшим обучение по программе отбора и подготовки лидеров изменений в образовании и вошедших в кадровый резерв;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переходящим в организацию образования из органов управления образованием, уполномоченного органа в области образования и имеющим стаж работы не менее 5 (пяти) лет на должностях государственной службы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049" y="832051"/>
            <a:ext cx="575771" cy="57577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614" y="1371707"/>
            <a:ext cx="583553" cy="58355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564" y="1354633"/>
            <a:ext cx="590745" cy="590745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2419" y="3769304"/>
            <a:ext cx="601441" cy="60144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80C3193-6ECE-4095-AE83-1EDB4905B834}"/>
              </a:ext>
            </a:extLst>
          </p:cNvPr>
          <p:cNvSpPr txBox="1"/>
          <p:nvPr/>
        </p:nvSpPr>
        <p:spPr>
          <a:xfrm>
            <a:off x="332905" y="1395309"/>
            <a:ext cx="36924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Присвоение категории «педагог-модератор» без прохождения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аттестации лицам, имеющим степень кандидата/доктора</a:t>
            </a:r>
            <a:r>
              <a:rPr lang="aa-ET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наук/доктора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PhD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перешедшим в организации образования из органа УО, уполномоченного органа в области образования, организации повышения квалификации, высшего и послевузовского образования</a:t>
            </a:r>
          </a:p>
        </p:txBody>
      </p:sp>
      <p:sp>
        <p:nvSpPr>
          <p:cNvPr id="24" name="Rounded Rectangle 2">
            <a:extLst>
              <a:ext uri="{FF2B5EF4-FFF2-40B4-BE49-F238E27FC236}">
                <a16:creationId xmlns:a16="http://schemas.microsoft.com/office/drawing/2014/main" id="{EB453A8A-DC3F-4557-BDF5-F78795EA6791}"/>
              </a:ext>
            </a:extLst>
          </p:cNvPr>
          <p:cNvSpPr/>
          <p:nvPr/>
        </p:nvSpPr>
        <p:spPr>
          <a:xfrm rot="16200000">
            <a:off x="1506129" y="2504924"/>
            <a:ext cx="3080261" cy="5426707"/>
          </a:xfrm>
          <a:prstGeom prst="roundRect">
            <a:avLst>
              <a:gd name="adj" fmla="val 3616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D03AF028-3AD7-4BF5-AA28-7F612FEB5088}"/>
              </a:ext>
            </a:extLst>
          </p:cNvPr>
          <p:cNvSpPr/>
          <p:nvPr/>
        </p:nvSpPr>
        <p:spPr>
          <a:xfrm>
            <a:off x="526515" y="4454997"/>
            <a:ext cx="50394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При назначении педагога на должность руководителя, заместителя руководителя или наоборот квалификационная категория приравнивается: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«педагог-эксперт» - «руководитель/ заместитель руководителя третьей категории»;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«педагог-исследователь» - «руководитель/ заместитель руководителя второй категории»;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«педагог-мастер» - «руководитель/заместитель руководителя первой категории»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0BEF7AC0-B825-4857-9447-CDBCFEFBECF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706" y="3837013"/>
            <a:ext cx="576641" cy="576641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15384" y="163969"/>
            <a:ext cx="12192000" cy="43088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КЛЮЧЕВЫЕ ИЗМЕНЕНИЯ В ПРИКАЗ №83 «ПРАВИЛА И УСЛОВИЯ АТТЕСТАЦИИ» 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951247D0-8C96-4520-B03E-6993749BA120}"/>
              </a:ext>
            </a:extLst>
          </p:cNvPr>
          <p:cNvSpPr/>
          <p:nvPr/>
        </p:nvSpPr>
        <p:spPr>
          <a:xfrm>
            <a:off x="8286206" y="1905919"/>
            <a:ext cx="355707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аннулировании ОЗП и предоставления недостоверных данных в материалах (портфолио), предусматривается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снижение квалификационной категории на один уровень, при повторном нарушении до категории «педагог»</a:t>
            </a:r>
          </a:p>
        </p:txBody>
      </p:sp>
    </p:spTree>
    <p:extLst>
      <p:ext uri="{BB962C8B-B14F-4D97-AF65-F5344CB8AC3E}">
        <p14:creationId xmlns:p14="http://schemas.microsoft.com/office/powerpoint/2010/main" val="233061500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2"/>
          <p:cNvSpPr/>
          <p:nvPr/>
        </p:nvSpPr>
        <p:spPr>
          <a:xfrm rot="16200000">
            <a:off x="6100733" y="1626679"/>
            <a:ext cx="781396" cy="9592884"/>
          </a:xfrm>
          <a:prstGeom prst="roundRect">
            <a:avLst>
              <a:gd name="adj" fmla="val 3616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ounded Rectangle 2"/>
          <p:cNvSpPr/>
          <p:nvPr/>
        </p:nvSpPr>
        <p:spPr>
          <a:xfrm rot="16200000">
            <a:off x="2710364" y="-1667779"/>
            <a:ext cx="708864" cy="5292106"/>
          </a:xfrm>
          <a:prstGeom prst="roundRect">
            <a:avLst>
              <a:gd name="adj" fmla="val 3616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3190" y="37249"/>
            <a:ext cx="12018810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АТТЕСТАЦИИ ПЕДАГОГОВ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F5AB0A-4FCD-4335-BDAE-E190A06F2BC0}"/>
              </a:ext>
            </a:extLst>
          </p:cNvPr>
          <p:cNvSpPr txBox="1"/>
          <p:nvPr/>
        </p:nvSpPr>
        <p:spPr>
          <a:xfrm>
            <a:off x="764704" y="5982822"/>
            <a:ext cx="106569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Проведение </a:t>
            </a:r>
            <a:r>
              <a:rPr lang="aa-ET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ОЗП</a:t>
            </a:r>
            <a:r>
              <a:rPr lang="kk-KZ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kk-KZ" sz="1600" b="1" dirty="0">
                <a:solidFill>
                  <a:schemeClr val="accent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                        13-20 февраля </a:t>
            </a:r>
            <a:r>
              <a:rPr lang="aa-ET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– </a:t>
            </a:r>
            <a:r>
              <a:rPr lang="kk-KZ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«педагог-модератор», «педагог-эксперт» + остальные педагоги;</a:t>
            </a:r>
          </a:p>
          <a:p>
            <a:r>
              <a:rPr lang="kk-KZ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                        </a:t>
            </a:r>
            <a:r>
              <a:rPr lang="kk-KZ" sz="1600" b="1" dirty="0">
                <a:solidFill>
                  <a:schemeClr val="accent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11-24 апреля</a:t>
            </a:r>
            <a:r>
              <a:rPr lang="aa-ET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– </a:t>
            </a:r>
            <a:r>
              <a:rPr lang="kk-KZ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все категории</a:t>
            </a:r>
            <a:endParaRPr lang="aa-ET" sz="16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987" y="6203578"/>
            <a:ext cx="617673" cy="439083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7F5AB0A-4FCD-4335-BDAE-E190A06F2BC0}"/>
              </a:ext>
            </a:extLst>
          </p:cNvPr>
          <p:cNvSpPr txBox="1"/>
          <p:nvPr/>
        </p:nvSpPr>
        <p:spPr>
          <a:xfrm>
            <a:off x="365000" y="612694"/>
            <a:ext cx="53458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7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через Платформу «Ұстаз» - </a:t>
            </a:r>
          </a:p>
          <a:p>
            <a:pPr algn="ctr"/>
            <a:r>
              <a:rPr lang="kk-KZ" sz="1700" b="1" dirty="0">
                <a:solidFill>
                  <a:schemeClr val="accent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88,3 тыс</a:t>
            </a:r>
            <a:r>
              <a:rPr lang="kk-KZ" sz="1700" b="1" dirty="0">
                <a:solidFill>
                  <a:srgbClr val="FFC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</a:t>
            </a:r>
            <a:r>
              <a:rPr lang="kk-KZ" sz="17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педагогов</a:t>
            </a:r>
          </a:p>
        </p:txBody>
      </p:sp>
      <p:sp>
        <p:nvSpPr>
          <p:cNvPr id="24" name="Rounded Rectangle 2"/>
          <p:cNvSpPr/>
          <p:nvPr/>
        </p:nvSpPr>
        <p:spPr>
          <a:xfrm rot="16200000">
            <a:off x="8838616" y="-1617422"/>
            <a:ext cx="708863" cy="5191390"/>
          </a:xfrm>
          <a:prstGeom prst="roundRect">
            <a:avLst>
              <a:gd name="adj" fmla="val 3616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7F5AB0A-4FCD-4335-BDAE-E190A06F2BC0}"/>
              </a:ext>
            </a:extLst>
          </p:cNvPr>
          <p:cNvSpPr txBox="1"/>
          <p:nvPr/>
        </p:nvSpPr>
        <p:spPr>
          <a:xfrm>
            <a:off x="6726414" y="730319"/>
            <a:ext cx="497512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7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через Портал электронного правительства – </a:t>
            </a:r>
            <a:r>
              <a:rPr lang="kk-KZ" sz="1700" b="1" dirty="0">
                <a:solidFill>
                  <a:schemeClr val="accent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43,3 тыс. </a:t>
            </a:r>
            <a:r>
              <a:rPr lang="kk-KZ" sz="17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педагогов  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7" y="713741"/>
            <a:ext cx="617673" cy="43908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595" y="748057"/>
            <a:ext cx="617673" cy="439083"/>
          </a:xfrm>
          <a:prstGeom prst="rect">
            <a:avLst/>
          </a:prstGeom>
        </p:spPr>
      </p:pic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20134"/>
              </p:ext>
            </p:extLst>
          </p:nvPr>
        </p:nvGraphicFramePr>
        <p:xfrm>
          <a:off x="764704" y="1421537"/>
          <a:ext cx="4772025" cy="4592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Лист" r:id="rId3" imgW="4771884" imgH="4610036" progId="Excel.Sheet.12">
                  <p:embed/>
                </p:oleObj>
              </mc:Choice>
              <mc:Fallback>
                <p:oleObj name="Лист" r:id="rId3" imgW="4771884" imgH="4610036" progId="Excel.Sheet.12">
                  <p:embed/>
                  <p:pic>
                    <p:nvPicPr>
                      <p:cNvPr id="19" name="Объект 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4704" y="1421537"/>
                        <a:ext cx="4772025" cy="4592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969262"/>
              </p:ext>
            </p:extLst>
          </p:nvPr>
        </p:nvGraphicFramePr>
        <p:xfrm>
          <a:off x="6583363" y="1439290"/>
          <a:ext cx="5205380" cy="4574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Лист" r:id="rId5" imgW="5286516" imgH="4810215" progId="Excel.Sheet.12">
                  <p:embed/>
                </p:oleObj>
              </mc:Choice>
              <mc:Fallback>
                <p:oleObj name="Лист" r:id="rId5" imgW="5286516" imgH="4810215" progId="Excel.Sheet.12">
                  <p:embed/>
                  <p:pic>
                    <p:nvPicPr>
                      <p:cNvPr id="20" name="Объект 1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83363" y="1439290"/>
                        <a:ext cx="5205380" cy="45745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407091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2"/>
          <p:cNvSpPr/>
          <p:nvPr/>
        </p:nvSpPr>
        <p:spPr>
          <a:xfrm rot="16200000">
            <a:off x="8781059" y="-1568395"/>
            <a:ext cx="611417" cy="5292999"/>
          </a:xfrm>
          <a:prstGeom prst="roundRect">
            <a:avLst>
              <a:gd name="adj" fmla="val 3616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3190" y="126599"/>
            <a:ext cx="12018810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ПРОВЕДЕНИЕ АТТЕСТАЦИИ ПЕДАГОГОВ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7F5AB0A-4FCD-4335-BDAE-E190A06F2BC0}"/>
              </a:ext>
            </a:extLst>
          </p:cNvPr>
          <p:cNvSpPr txBox="1"/>
          <p:nvPr/>
        </p:nvSpPr>
        <p:spPr>
          <a:xfrm>
            <a:off x="6440268" y="2666561"/>
            <a:ext cx="534847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3651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ounded Rectangle 2"/>
          <p:cNvSpPr/>
          <p:nvPr/>
        </p:nvSpPr>
        <p:spPr>
          <a:xfrm rot="16200000">
            <a:off x="2917244" y="-1568395"/>
            <a:ext cx="611417" cy="5292999"/>
          </a:xfrm>
          <a:prstGeom prst="roundRect">
            <a:avLst>
              <a:gd name="adj" fmla="val 3616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7F5AB0A-4FCD-4335-BDAE-E190A06F2BC0}"/>
              </a:ext>
            </a:extLst>
          </p:cNvPr>
          <p:cNvSpPr txBox="1"/>
          <p:nvPr/>
        </p:nvSpPr>
        <p:spPr>
          <a:xfrm>
            <a:off x="686924" y="876145"/>
            <a:ext cx="467614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a-ET" sz="17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Статистика за 2024 год</a:t>
            </a:r>
            <a:endParaRPr lang="kk-KZ" sz="1700" b="1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000" i="1" noProof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(по всем уровням)</a:t>
            </a:r>
            <a:endParaRPr kumimoji="0" lang="kk-KZ" sz="1000" i="1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13225"/>
              </p:ext>
            </p:extLst>
          </p:nvPr>
        </p:nvGraphicFramePr>
        <p:xfrm>
          <a:off x="1076588" y="1495830"/>
          <a:ext cx="4401265" cy="5050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Лист" r:id="rId2" imgW="3924459" imgH="4810215" progId="Excel.Sheet.12">
                  <p:embed/>
                </p:oleObj>
              </mc:Choice>
              <mc:Fallback>
                <p:oleObj name="Лист" r:id="rId2" imgW="3924459" imgH="4810215" progId="Excel.Sheet.12">
                  <p:embed/>
                  <p:pic>
                    <p:nvPicPr>
                      <p:cNvPr id="2" name="Объект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76588" y="1495830"/>
                        <a:ext cx="4401265" cy="50502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626" y="1255075"/>
            <a:ext cx="5828281" cy="558225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57F5AB0A-4FCD-4335-BDAE-E190A06F2BC0}"/>
              </a:ext>
            </a:extLst>
          </p:cNvPr>
          <p:cNvSpPr txBox="1"/>
          <p:nvPr/>
        </p:nvSpPr>
        <p:spPr>
          <a:xfrm>
            <a:off x="6753926" y="901132"/>
            <a:ext cx="467614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a-ET" sz="17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Управлениям образования</a:t>
            </a:r>
            <a:r>
              <a:rPr lang="kk-KZ" sz="17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:</a:t>
            </a:r>
            <a:endParaRPr kumimoji="0" lang="kk-KZ" sz="17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79" y="795510"/>
            <a:ext cx="581300" cy="515214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7F5AB0A-4FCD-4335-BDAE-E190A06F2BC0}"/>
              </a:ext>
            </a:extLst>
          </p:cNvPr>
          <p:cNvSpPr txBox="1"/>
          <p:nvPr/>
        </p:nvSpPr>
        <p:spPr>
          <a:xfrm>
            <a:off x="6440267" y="1866492"/>
            <a:ext cx="5292998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Tx/>
              <a:buAutoNum type="arabicParenR"/>
            </a:pPr>
            <a:r>
              <a:rPr lang="ru-RU" sz="14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Предоставить список педагогов</a:t>
            </a:r>
            <a:r>
              <a:rPr lang="aa-ET" sz="14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 ИИН, подлежащих аттестации </a:t>
            </a:r>
            <a:r>
              <a:rPr lang="ru-RU" sz="14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 23 января </a:t>
            </a:r>
            <a:r>
              <a:rPr lang="ru-RU" sz="1400" b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т.г</a:t>
            </a:r>
            <a:r>
              <a:rPr lang="ru-RU" sz="14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pPr marL="342900" lvl="0" indent="-342900" algn="just">
              <a:buFontTx/>
              <a:buAutoNum type="arabicParenR"/>
            </a:pPr>
            <a:endParaRPr lang="ru-RU" sz="100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Tx/>
              <a:buAutoNum type="arabicParenR"/>
            </a:pPr>
            <a:r>
              <a:rPr lang="ru-RU" sz="14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Обеспечить:</a:t>
            </a:r>
          </a:p>
          <a:p>
            <a:pPr marL="342900" lvl="0" indent="-342900" algn="just">
              <a:buFontTx/>
              <a:buAutoNum type="arabicParenR"/>
            </a:pPr>
            <a:endParaRPr lang="ru-RU" sz="50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Прохождение ОЗП педагогам, только </a:t>
            </a:r>
            <a:r>
              <a:rPr lang="ru-RU" sz="1400" b="1" u="sng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подлежащим очередной аттестации</a:t>
            </a:r>
            <a:r>
              <a:rPr lang="ru-RU" sz="14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</a:t>
            </a:r>
            <a:r>
              <a:rPr lang="ru-RU" sz="14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а также при соответствии установленным требованиям желающим пройти досрочную аттестацию;</a:t>
            </a:r>
          </a:p>
          <a:p>
            <a:pPr marL="342900" lvl="0" indent="-342900" algn="just">
              <a:buFontTx/>
              <a:buAutoNum type="arabicParenR"/>
            </a:pPr>
            <a:endParaRPr lang="ru-RU" sz="50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Предоставление документов (портфолио) через: </a:t>
            </a:r>
          </a:p>
          <a:p>
            <a:pPr lvl="0" algn="just"/>
            <a:r>
              <a:rPr lang="ru-RU" sz="14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  - </a:t>
            </a:r>
            <a:r>
              <a:rPr lang="ru-RU" sz="140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платформу «</a:t>
            </a:r>
            <a:r>
              <a:rPr lang="ru-RU" sz="1400" i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Ұстаз</a:t>
            </a:r>
            <a:r>
              <a:rPr lang="ru-RU" sz="140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» </a:t>
            </a:r>
            <a:r>
              <a:rPr lang="ru-RU" sz="1400" b="1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 1 марта </a:t>
            </a:r>
            <a:r>
              <a:rPr lang="ru-RU" sz="1400" b="1" i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т.г</a:t>
            </a:r>
            <a:r>
              <a:rPr lang="ru-RU" sz="140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r>
              <a:rPr lang="ru-RU" sz="140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  - ПЭП </a:t>
            </a:r>
            <a:r>
              <a:rPr lang="ru-RU" sz="1400" b="1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</a:t>
            </a:r>
            <a:r>
              <a:rPr lang="ru-RU" sz="140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31 мая </a:t>
            </a:r>
            <a:r>
              <a:rPr lang="ru-RU" sz="1400" b="1" i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т.г</a:t>
            </a:r>
            <a:r>
              <a:rPr lang="ru-RU" sz="1400" b="1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</a:t>
            </a:r>
            <a:r>
              <a:rPr lang="ru-RU" sz="140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pPr lvl="0" algn="just"/>
            <a:endParaRPr lang="ru-RU" sz="500" i="1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58775" lvl="0" indent="-358775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Принятие итоговых решений Комиссий по результатам аттестации педагогов </a:t>
            </a:r>
            <a:r>
              <a:rPr lang="ru-RU" sz="14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 1 августа </a:t>
            </a:r>
            <a:r>
              <a:rPr lang="ru-RU" sz="1400" b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т.г</a:t>
            </a:r>
            <a:r>
              <a:rPr lang="ru-RU" sz="14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 </a:t>
            </a:r>
            <a:r>
              <a:rPr lang="ru-RU" sz="140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(детские сады, школы, колледжи, специальные организации, дополнительные организации </a:t>
            </a:r>
            <a:r>
              <a:rPr lang="ru-RU" sz="1400" i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и.т.д</a:t>
            </a:r>
            <a:r>
              <a:rPr lang="ru-RU" sz="140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.);</a:t>
            </a:r>
          </a:p>
          <a:p>
            <a:pPr marL="358775" lvl="0" indent="-358775" algn="just"/>
            <a:endParaRPr lang="ru-RU" sz="1400" i="1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58775" indent="-358775" algn="just"/>
            <a:r>
              <a:rPr lang="ru-RU" sz="14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5)	Провести разъяснительную работу с педагогами по механизму проведения аттестации в 2025 году.</a:t>
            </a:r>
          </a:p>
          <a:p>
            <a:pPr marL="358775" indent="-358775" algn="just"/>
            <a:endParaRPr lang="ru-RU" sz="1700" i="1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58775" lvl="0" indent="-358775" algn="just"/>
            <a:endParaRPr lang="ru-RU" sz="170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618" y="820496"/>
            <a:ext cx="581300" cy="51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33978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A19120E-2E2D-965D-8964-0CF7D8221A5A}"/>
              </a:ext>
            </a:extLst>
          </p:cNvPr>
          <p:cNvSpPr txBox="1">
            <a:spLocks/>
          </p:cNvSpPr>
          <p:nvPr/>
        </p:nvSpPr>
        <p:spPr>
          <a:xfrm>
            <a:off x="710585" y="243932"/>
            <a:ext cx="10982739" cy="8103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r>
              <a:rPr lang="kk-KZ" altLang="ru-RU" sz="1800" b="1" kern="0" cap="all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Пошаговый АЛГОРИТМ ПРОВЕДЕНИЯ АТТЕСТАЦИИ </a:t>
            </a:r>
            <a:r>
              <a:rPr lang="aa-ET" sz="1800" b="1" kern="0" cap="all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ПЕДАГОГОВ</a:t>
            </a:r>
            <a:endParaRPr lang="ru-RU" sz="1800" b="1" kern="0" cap="all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62FEAB-CE77-4421-A30D-6EECEB1D8398}"/>
              </a:ext>
            </a:extLst>
          </p:cNvPr>
          <p:cNvSpPr txBox="1"/>
          <p:nvPr/>
        </p:nvSpPr>
        <p:spPr>
          <a:xfrm>
            <a:off x="174560" y="2002892"/>
            <a:ext cx="2540998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Принятие приказа </a:t>
            </a:r>
          </a:p>
          <a:p>
            <a:pPr algn="just"/>
            <a:r>
              <a:rPr lang="ru-RU" sz="14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№83 от 27.01.2016</a:t>
            </a:r>
            <a:endParaRPr lang="en-US" sz="1400" b="1" kern="0" cap="al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kk-KZ" sz="14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гос.регистрация Правил</a:t>
            </a:r>
          </a:p>
          <a:p>
            <a:pPr lvl="0"/>
            <a:r>
              <a:rPr lang="kk-KZ" sz="14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МЮ РК </a:t>
            </a:r>
          </a:p>
          <a:p>
            <a:pPr lvl="0"/>
            <a:r>
              <a:rPr lang="kk-KZ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(январь 2025 </a:t>
            </a:r>
            <a:r>
              <a:rPr lang="kk-K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г.)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kumimoji="0" lang="ru-RU" sz="1400" b="1" i="0" u="none" strike="noStrike" kern="0" cap="all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A7BA60-53E8-492F-9217-7E6A9F530D9B}"/>
              </a:ext>
            </a:extLst>
          </p:cNvPr>
          <p:cNvSpPr txBox="1"/>
          <p:nvPr/>
        </p:nvSpPr>
        <p:spPr>
          <a:xfrm>
            <a:off x="5479006" y="2002892"/>
            <a:ext cx="1906251" cy="203132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ru-RU" sz="14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Подача документов на остальные категории через веб-портал Электронного правительства </a:t>
            </a:r>
          </a:p>
          <a:p>
            <a:pPr algn="just"/>
            <a:r>
              <a:rPr lang="ru-RU" sz="1400" b="1" kern="0" cap="all" dirty="0">
                <a:solidFill>
                  <a:srgbClr val="FF0000"/>
                </a:solidFill>
              </a:rPr>
              <a:t>43.3 тыс. педагогов</a:t>
            </a:r>
            <a:endParaRPr lang="ru-R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(до 31 мая 2025 г.) </a:t>
            </a:r>
            <a:r>
              <a:rPr lang="ru-RU" sz="1400" b="1" dirty="0">
                <a:solidFill>
                  <a:srgbClr val="016AF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16AF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93687F-A934-4682-9800-06CD8D55869E}"/>
              </a:ext>
            </a:extLst>
          </p:cNvPr>
          <p:cNvSpPr txBox="1"/>
          <p:nvPr/>
        </p:nvSpPr>
        <p:spPr>
          <a:xfrm>
            <a:off x="2937483" y="2034292"/>
            <a:ext cx="2191017" cy="203132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ru-RU" sz="14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Подача документов на «педагог-модератор», «педагог-эксперт» через платформу «</a:t>
            </a:r>
            <a:r>
              <a:rPr lang="ru-RU" sz="1400" b="1" kern="0" cap="al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Ұстаз</a:t>
            </a:r>
            <a:r>
              <a:rPr lang="ru-RU" sz="14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pPr algn="just"/>
            <a:r>
              <a:rPr lang="ru-RU" sz="1400" b="1" kern="0" cap="all" dirty="0">
                <a:solidFill>
                  <a:srgbClr val="FF0000"/>
                </a:solidFill>
              </a:rPr>
              <a:t>88.3 </a:t>
            </a:r>
            <a:r>
              <a:rPr lang="ru-RU" sz="1400" b="1" kern="0" cap="all" dirty="0" err="1">
                <a:solidFill>
                  <a:srgbClr val="FF0000"/>
                </a:solidFill>
              </a:rPr>
              <a:t>тыс</a:t>
            </a:r>
            <a:r>
              <a:rPr lang="ru-RU" sz="1400" b="1" kern="0" cap="all" dirty="0">
                <a:solidFill>
                  <a:srgbClr val="FF0000"/>
                </a:solidFill>
              </a:rPr>
              <a:t> педагогов</a:t>
            </a:r>
            <a:endParaRPr lang="ru-R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(до 1 марта 2025 г.) </a:t>
            </a:r>
            <a:r>
              <a:rPr lang="ru-RU" sz="1400" b="1" dirty="0">
                <a:solidFill>
                  <a:srgbClr val="016AF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7F291A-83CD-49BE-9EC0-99D337CAA82D}"/>
              </a:ext>
            </a:extLst>
          </p:cNvPr>
          <p:cNvSpPr txBox="1"/>
          <p:nvPr/>
        </p:nvSpPr>
        <p:spPr>
          <a:xfrm>
            <a:off x="7735763" y="1939010"/>
            <a:ext cx="1846192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ru-RU" sz="14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Сдача </a:t>
            </a:r>
            <a:r>
              <a:rPr lang="ru-RU" sz="1400" b="1" kern="0" cap="all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озп</a:t>
            </a:r>
            <a:r>
              <a:rPr lang="ru-RU" sz="14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согласно графика</a:t>
            </a:r>
          </a:p>
          <a:p>
            <a:r>
              <a:rPr lang="ru-RU" sz="1400" kern="0" cap="all" dirty="0">
                <a:solidFill>
                  <a:srgbClr val="FF0000"/>
                </a:solidFill>
              </a:rPr>
              <a:t>120 тыс. педагогов </a:t>
            </a:r>
            <a:r>
              <a:rPr lang="ru-RU" sz="1400" b="1" kern="0" dirty="0">
                <a:solidFill>
                  <a:srgbClr val="FF0000"/>
                </a:solidFill>
              </a:rPr>
              <a:t>(февраль, апрель 2025)</a:t>
            </a:r>
            <a:endParaRPr lang="ru-RU" sz="1400" kern="0" dirty="0">
              <a:solidFill>
                <a:srgbClr val="FF0000"/>
              </a:solidFill>
            </a:endParaRPr>
          </a:p>
        </p:txBody>
      </p:sp>
      <p:sp>
        <p:nvSpPr>
          <p:cNvPr id="23" name="Равнобедренный треугольник 22"/>
          <p:cNvSpPr/>
          <p:nvPr/>
        </p:nvSpPr>
        <p:spPr>
          <a:xfrm rot="5400000">
            <a:off x="2758709" y="2143208"/>
            <a:ext cx="241160" cy="180682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 rot="5400000">
            <a:off x="5283203" y="2149831"/>
            <a:ext cx="241160" cy="180682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 rot="5400000">
            <a:off x="7431759" y="2082558"/>
            <a:ext cx="241160" cy="180682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374269" y="127347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8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84621" y="1281892"/>
            <a:ext cx="1032064" cy="56548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3103754" y="128189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8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043511" y="1263523"/>
            <a:ext cx="1032064" cy="56548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5683382" y="125492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8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622582" y="1249764"/>
            <a:ext cx="1032064" cy="56548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7935311" y="127347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8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7893969" y="1249764"/>
            <a:ext cx="1032064" cy="56548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0" y="869120"/>
            <a:ext cx="12192000" cy="0"/>
          </a:xfrm>
          <a:prstGeom prst="line">
            <a:avLst/>
          </a:prstGeom>
          <a:ln w="5715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Рисунок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59" y="1383128"/>
            <a:ext cx="331828" cy="331828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634" y="1388928"/>
            <a:ext cx="361820" cy="361820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955" y="1322691"/>
            <a:ext cx="371953" cy="371953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837" y="1339208"/>
            <a:ext cx="381904" cy="381904"/>
          </a:xfrm>
          <a:prstGeom prst="rect">
            <a:avLst/>
          </a:prstGeom>
        </p:spPr>
      </p:pic>
      <p:sp>
        <p:nvSpPr>
          <p:cNvPr id="49" name="Равнобедренный треугольник 48"/>
          <p:cNvSpPr/>
          <p:nvPr/>
        </p:nvSpPr>
        <p:spPr>
          <a:xfrm rot="5400000">
            <a:off x="9656371" y="2171767"/>
            <a:ext cx="241160" cy="180682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/>
          <p:cNvSpPr txBox="1"/>
          <p:nvPr/>
        </p:nvSpPr>
        <p:spPr>
          <a:xfrm>
            <a:off x="10297535" y="125492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8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10256193" y="1231212"/>
            <a:ext cx="1032064" cy="56548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7F291A-83CD-49BE-9EC0-99D337CAA82D}"/>
              </a:ext>
            </a:extLst>
          </p:cNvPr>
          <p:cNvSpPr txBox="1"/>
          <p:nvPr/>
        </p:nvSpPr>
        <p:spPr>
          <a:xfrm>
            <a:off x="10020772" y="1941028"/>
            <a:ext cx="1989717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ru-RU" sz="14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Решения аттестационных комиссий</a:t>
            </a:r>
          </a:p>
          <a:p>
            <a:r>
              <a:rPr lang="ru-RU" sz="1400" b="1" kern="0" dirty="0">
                <a:solidFill>
                  <a:srgbClr val="FF0000"/>
                </a:solidFill>
              </a:rPr>
              <a:t>(до 1 августа 2024)</a:t>
            </a:r>
          </a:p>
        </p:txBody>
      </p:sp>
      <p:sp>
        <p:nvSpPr>
          <p:cNvPr id="76" name="TextBox 1">
            <a:extLst>
              <a:ext uri="{FF2B5EF4-FFF2-40B4-BE49-F238E27FC236}">
                <a16:creationId xmlns:a16="http://schemas.microsoft.com/office/drawing/2014/main" id="{08033D91-DEC4-83D4-6C50-3B9BAE9726DD}"/>
              </a:ext>
            </a:extLst>
          </p:cNvPr>
          <p:cNvSpPr txBox="1"/>
          <p:nvPr/>
        </p:nvSpPr>
        <p:spPr>
          <a:xfrm>
            <a:off x="3921233" y="4501243"/>
            <a:ext cx="6928047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0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Завершение периода аттестации и присвоение квалификационных категорий</a:t>
            </a:r>
          </a:p>
          <a:p>
            <a:pPr algn="just"/>
            <a:r>
              <a:rPr lang="ru-RU" sz="20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          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01.08.2025  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506089" y="4586225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800" b="1" kern="0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2421451" y="4565093"/>
            <a:ext cx="1032064" cy="56548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внобедренный треугольник 81"/>
          <p:cNvSpPr/>
          <p:nvPr/>
        </p:nvSpPr>
        <p:spPr>
          <a:xfrm rot="5400000">
            <a:off x="3618604" y="4764263"/>
            <a:ext cx="241160" cy="180682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3" name="Рисунок 8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605" y="4684220"/>
            <a:ext cx="327231" cy="336709"/>
          </a:xfrm>
          <a:prstGeom prst="rect">
            <a:avLst/>
          </a:prstGeom>
        </p:spPr>
      </p:pic>
      <p:pic>
        <p:nvPicPr>
          <p:cNvPr id="75" name="Рисунок 7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3919" y="1331288"/>
            <a:ext cx="421990" cy="421990"/>
          </a:xfrm>
          <a:prstGeom prst="rect">
            <a:avLst/>
          </a:prstGeom>
        </p:spPr>
      </p:pic>
      <p:sp>
        <p:nvSpPr>
          <p:cNvPr id="66" name="Номер слайда 3"/>
          <p:cNvSpPr txBox="1">
            <a:spLocks/>
          </p:cNvSpPr>
          <p:nvPr/>
        </p:nvSpPr>
        <p:spPr>
          <a:xfrm>
            <a:off x="940112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141984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19647</TotalTime>
  <Words>659</Words>
  <Application>Microsoft Office PowerPoint</Application>
  <PresentationFormat>Широкоэкранный</PresentationFormat>
  <Paragraphs>86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Аскарбек Ертаев</dc:creator>
  <cp:lastModifiedBy>kairat.ker74@gmail.com</cp:lastModifiedBy>
  <cp:revision>2902</cp:revision>
  <cp:lastPrinted>2025-01-21T13:10:29Z</cp:lastPrinted>
  <dcterms:created xsi:type="dcterms:W3CDTF">2019-11-26T13:56:18Z</dcterms:created>
  <dcterms:modified xsi:type="dcterms:W3CDTF">2025-01-22T17:06:11Z</dcterms:modified>
</cp:coreProperties>
</file>