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67" r:id="rId3"/>
    <p:sldId id="268" r:id="rId4"/>
    <p:sldId id="278" r:id="rId5"/>
    <p:sldId id="279" r:id="rId6"/>
    <p:sldId id="297" r:id="rId7"/>
    <p:sldId id="281" r:id="rId8"/>
    <p:sldId id="280" r:id="rId9"/>
    <p:sldId id="282" r:id="rId10"/>
    <p:sldId id="283" r:id="rId11"/>
    <p:sldId id="284" r:id="rId12"/>
    <p:sldId id="285" r:id="rId13"/>
    <p:sldId id="286" r:id="rId14"/>
    <p:sldId id="287" r:id="rId15"/>
    <p:sldId id="291" r:id="rId16"/>
    <p:sldId id="293" r:id="rId17"/>
    <p:sldId id="292" r:id="rId18"/>
    <p:sldId id="294" r:id="rId19"/>
    <p:sldId id="288" r:id="rId20"/>
    <p:sldId id="289" r:id="rId21"/>
    <p:sldId id="295" r:id="rId22"/>
    <p:sldId id="296" r:id="rId23"/>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2-орташа мәнер - 1-екпін">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9" d="100"/>
          <a:sy n="89" d="100"/>
        </p:scale>
        <p:origin x="-403" y="14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Үстіңгі деректеме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k-KZ"/>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8715D-A714-4722-8CE9-015D43E179C0}" type="datetimeFigureOut">
              <a:rPr lang="kk-KZ" smtClean="0"/>
              <a:t>07.02.2024</a:t>
            </a:fld>
            <a:endParaRPr lang="kk-KZ"/>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k-KZ"/>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6" name="Төменгі деректеме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k-KZ"/>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C1DA6-3D07-4FFF-93EE-954937EABAEC}" type="slidenum">
              <a:rPr lang="kk-KZ" smtClean="0"/>
              <a:t>‹#›</a:t>
            </a:fld>
            <a:endParaRPr lang="kk-KZ"/>
          </a:p>
        </p:txBody>
      </p:sp>
    </p:spTree>
    <p:extLst>
      <p:ext uri="{BB962C8B-B14F-4D97-AF65-F5344CB8AC3E}">
        <p14:creationId xmlns:p14="http://schemas.microsoft.com/office/powerpoint/2010/main" val="72452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67179" y="5154613"/>
            <a:ext cx="5342154" cy="421709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27000" y="1339850"/>
            <a:ext cx="6423025" cy="3613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595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p:cNvSpPr>
            <a:spLocks noGrp="1"/>
          </p:cNvSpPr>
          <p:nvPr>
            <p:ph type="ctrTitle"/>
          </p:nvPr>
        </p:nvSpPr>
        <p:spPr>
          <a:xfrm>
            <a:off x="1524000" y="1122363"/>
            <a:ext cx="9144000" cy="2387600"/>
          </a:xfrm>
        </p:spPr>
        <p:txBody>
          <a:bodyPr anchor="b"/>
          <a:lstStyle>
            <a:lvl1pPr algn="ctr">
              <a:defRPr sz="6000"/>
            </a:lvl1pPr>
          </a:lstStyle>
          <a:p>
            <a:r>
              <a:rPr lang="kk-KZ"/>
              <a:t>Тақырып үлгісі</a:t>
            </a:r>
          </a:p>
        </p:txBody>
      </p:sp>
      <p:sp>
        <p:nvSpPr>
          <p:cNvPr id="3" name="Тақырыпша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k-KZ"/>
              <a:t>Тақырыпша үлгісін өңдеу үшін нұқыңыз</a:t>
            </a:r>
          </a:p>
        </p:txBody>
      </p:sp>
      <p:sp>
        <p:nvSpPr>
          <p:cNvPr id="4" name="Күн 3"/>
          <p:cNvSpPr>
            <a:spLocks noGrp="1"/>
          </p:cNvSpPr>
          <p:nvPr>
            <p:ph type="dt" sz="half" idx="10"/>
          </p:nvPr>
        </p:nvSpPr>
        <p:spPr/>
        <p:txBody>
          <a:bodyPr/>
          <a:lstStyle/>
          <a:p>
            <a:fld id="{AC454A18-402B-4DB2-BDB6-E9F45DB82962}" type="datetimeFigureOut">
              <a:rPr lang="kk-KZ" smtClean="0"/>
              <a:t>07.02.2024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5892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Тік мәтін 2"/>
          <p:cNvSpPr>
            <a:spLocks noGrp="1"/>
          </p:cNvSpPr>
          <p:nvPr>
            <p:ph type="body" orient="vert" idx="1"/>
          </p:nvPr>
        </p:nvSpPr>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07.02.2024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8326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p:cNvSpPr>
            <a:spLocks noGrp="1"/>
          </p:cNvSpPr>
          <p:nvPr>
            <p:ph type="title" orient="vert"/>
          </p:nvPr>
        </p:nvSpPr>
        <p:spPr>
          <a:xfrm>
            <a:off x="8724900" y="365125"/>
            <a:ext cx="2628900" cy="5811838"/>
          </a:xfrm>
        </p:spPr>
        <p:txBody>
          <a:bodyPr vert="eaVert"/>
          <a:lstStyle/>
          <a:p>
            <a:r>
              <a:rPr lang="kk-KZ"/>
              <a:t>Тақырып үлгісі</a:t>
            </a:r>
          </a:p>
        </p:txBody>
      </p:sp>
      <p:sp>
        <p:nvSpPr>
          <p:cNvPr id="3" name="Тік мәтін 2"/>
          <p:cNvSpPr>
            <a:spLocks noGrp="1"/>
          </p:cNvSpPr>
          <p:nvPr>
            <p:ph type="body" orient="vert" idx="1"/>
          </p:nvPr>
        </p:nvSpPr>
        <p:spPr>
          <a:xfrm>
            <a:off x="838200" y="365125"/>
            <a:ext cx="7734300" cy="5811838"/>
          </a:xfrm>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07.02.2024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2036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072950D-D05D-4CCF-89FE-BA5DE6929EA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 xmlns:a16="http://schemas.microsoft.com/office/drawing/2014/main" id="{A28A92AF-44F1-4D2F-9CF9-0D6B42519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 xmlns:a16="http://schemas.microsoft.com/office/drawing/2014/main" id="{015FDA45-988E-41E9-8E29-30BDD645B546}"/>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5" name="Нижний колонтитул 4">
            <a:extLst>
              <a:ext uri="{FF2B5EF4-FFF2-40B4-BE49-F238E27FC236}">
                <a16:creationId xmlns="" xmlns:a16="http://schemas.microsoft.com/office/drawing/2014/main" id="{657AA134-2EC4-4E42-BAD6-EE6708D035E1}"/>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 xmlns:a16="http://schemas.microsoft.com/office/drawing/2014/main" id="{53A3BA8F-1A89-4833-9369-93E4205126E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80445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A1D99C6-3B3F-4F88-BD7C-2E1089AD328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 xmlns:a16="http://schemas.microsoft.com/office/drawing/2014/main" id="{67829377-7732-4E23-93C6-29B4233E87C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 xmlns:a16="http://schemas.microsoft.com/office/drawing/2014/main" id="{C8D93FA8-B29C-4F37-BA68-39A1980B1AD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5" name="Нижний колонтитул 4">
            <a:extLst>
              <a:ext uri="{FF2B5EF4-FFF2-40B4-BE49-F238E27FC236}">
                <a16:creationId xmlns="" xmlns:a16="http://schemas.microsoft.com/office/drawing/2014/main" id="{27BA64C3-4F7C-4573-868E-78939D94D82F}"/>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 xmlns:a16="http://schemas.microsoft.com/office/drawing/2014/main" id="{516F5A7F-10C7-4396-B4BC-72C52E4E49C3}"/>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85547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DE83E10-2EC5-49FA-A977-3358FA7EAA0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 xmlns:a16="http://schemas.microsoft.com/office/drawing/2014/main" id="{3FDEEC67-6B72-458F-9B3D-F32C7F1D11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BDEEFF38-E77E-418C-AE31-538BD8A3D488}"/>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5" name="Нижний колонтитул 4">
            <a:extLst>
              <a:ext uri="{FF2B5EF4-FFF2-40B4-BE49-F238E27FC236}">
                <a16:creationId xmlns="" xmlns:a16="http://schemas.microsoft.com/office/drawing/2014/main" id="{7D4546AD-11C9-41EF-A5EA-118EA4540295}"/>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 xmlns:a16="http://schemas.microsoft.com/office/drawing/2014/main" id="{6B293F11-8A95-40C5-A985-A092DAB5EB21}"/>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555075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96825DF-9B48-4D74-9A5B-B0CF78A2B394}"/>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 xmlns:a16="http://schemas.microsoft.com/office/drawing/2014/main" id="{78271E5F-BED4-488D-BD17-2E40050EE89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 xmlns:a16="http://schemas.microsoft.com/office/drawing/2014/main" id="{BB83DE7E-C1F7-4BFB-841F-22E6B2E7D79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 xmlns:a16="http://schemas.microsoft.com/office/drawing/2014/main" id="{1A38C6D6-B2E5-4BF0-9E84-B48D8EDBB98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6" name="Нижний колонтитул 5">
            <a:extLst>
              <a:ext uri="{FF2B5EF4-FFF2-40B4-BE49-F238E27FC236}">
                <a16:creationId xmlns="" xmlns:a16="http://schemas.microsoft.com/office/drawing/2014/main" id="{31C34150-FB9F-41EA-B849-A8CC87ABF91F}"/>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 xmlns:a16="http://schemas.microsoft.com/office/drawing/2014/main" id="{1CB610C5-B0AE-4B5C-BAFB-A0AD80A7E9A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696479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33059E1-C4A3-4DAD-B141-9D4C4DE0D8E8}"/>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 xmlns:a16="http://schemas.microsoft.com/office/drawing/2014/main" id="{15D24EF6-C33B-42FA-A379-B02B92492F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BA899A37-231D-408C-BA3F-C7105937682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 xmlns:a16="http://schemas.microsoft.com/office/drawing/2014/main" id="{C4F848C2-7A64-4508-B441-E220C20E3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54501ED3-E2A7-4A89-A639-9C84DFACD2B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 xmlns:a16="http://schemas.microsoft.com/office/drawing/2014/main" id="{C230C413-5EA3-422C-AD9D-265A0DE40A4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8" name="Нижний колонтитул 7">
            <a:extLst>
              <a:ext uri="{FF2B5EF4-FFF2-40B4-BE49-F238E27FC236}">
                <a16:creationId xmlns="" xmlns:a16="http://schemas.microsoft.com/office/drawing/2014/main" id="{4D4839DF-D0D0-4867-8247-9BA32332FA35}"/>
              </a:ext>
            </a:extLst>
          </p:cNvPr>
          <p:cNvSpPr>
            <a:spLocks noGrp="1"/>
          </p:cNvSpPr>
          <p:nvPr>
            <p:ph type="ftr" sz="quarter" idx="11"/>
          </p:nvPr>
        </p:nvSpPr>
        <p:spPr/>
        <p:txBody>
          <a:bodyPr/>
          <a:lstStyle/>
          <a:p>
            <a:endParaRPr lang="ru-KZ">
              <a:solidFill>
                <a:prstClr val="black">
                  <a:tint val="75000"/>
                </a:prstClr>
              </a:solidFill>
            </a:endParaRPr>
          </a:p>
        </p:txBody>
      </p:sp>
      <p:sp>
        <p:nvSpPr>
          <p:cNvPr id="9" name="Номер слайда 8">
            <a:extLst>
              <a:ext uri="{FF2B5EF4-FFF2-40B4-BE49-F238E27FC236}">
                <a16:creationId xmlns="" xmlns:a16="http://schemas.microsoft.com/office/drawing/2014/main" id="{52749BBF-CD30-4DB6-B4B8-6BFA7BD95D4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47298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FA9EBC0-7090-452E-9F70-88554AE9A795}"/>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 xmlns:a16="http://schemas.microsoft.com/office/drawing/2014/main" id="{90E621A8-58BC-4286-988C-14E087DB04C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4" name="Нижний колонтитул 3">
            <a:extLst>
              <a:ext uri="{FF2B5EF4-FFF2-40B4-BE49-F238E27FC236}">
                <a16:creationId xmlns="" xmlns:a16="http://schemas.microsoft.com/office/drawing/2014/main" id="{21749DA6-606C-4B66-8F65-31CB932FB533}"/>
              </a:ext>
            </a:extLst>
          </p:cNvPr>
          <p:cNvSpPr>
            <a:spLocks noGrp="1"/>
          </p:cNvSpPr>
          <p:nvPr>
            <p:ph type="ftr" sz="quarter" idx="11"/>
          </p:nvPr>
        </p:nvSpPr>
        <p:spPr/>
        <p:txBody>
          <a:bodyPr/>
          <a:lstStyle/>
          <a:p>
            <a:endParaRPr lang="ru-KZ">
              <a:solidFill>
                <a:prstClr val="black">
                  <a:tint val="75000"/>
                </a:prstClr>
              </a:solidFill>
            </a:endParaRPr>
          </a:p>
        </p:txBody>
      </p:sp>
      <p:sp>
        <p:nvSpPr>
          <p:cNvPr id="5" name="Номер слайда 4">
            <a:extLst>
              <a:ext uri="{FF2B5EF4-FFF2-40B4-BE49-F238E27FC236}">
                <a16:creationId xmlns="" xmlns:a16="http://schemas.microsoft.com/office/drawing/2014/main" id="{8F69D6BA-18B2-41A5-AB34-D296D2802F4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172758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773B67C2-A75D-4B67-B43E-264B1631469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3" name="Нижний колонтитул 2">
            <a:extLst>
              <a:ext uri="{FF2B5EF4-FFF2-40B4-BE49-F238E27FC236}">
                <a16:creationId xmlns="" xmlns:a16="http://schemas.microsoft.com/office/drawing/2014/main" id="{970C82BC-D5B8-4726-ABBF-D1F29334AFD1}"/>
              </a:ext>
            </a:extLst>
          </p:cNvPr>
          <p:cNvSpPr>
            <a:spLocks noGrp="1"/>
          </p:cNvSpPr>
          <p:nvPr>
            <p:ph type="ftr" sz="quarter" idx="11"/>
          </p:nvPr>
        </p:nvSpPr>
        <p:spPr/>
        <p:txBody>
          <a:bodyPr/>
          <a:lstStyle/>
          <a:p>
            <a:endParaRPr lang="ru-KZ">
              <a:solidFill>
                <a:prstClr val="black">
                  <a:tint val="75000"/>
                </a:prstClr>
              </a:solidFill>
            </a:endParaRPr>
          </a:p>
        </p:txBody>
      </p:sp>
      <p:sp>
        <p:nvSpPr>
          <p:cNvPr id="4" name="Номер слайда 3">
            <a:extLst>
              <a:ext uri="{FF2B5EF4-FFF2-40B4-BE49-F238E27FC236}">
                <a16:creationId xmlns="" xmlns:a16="http://schemas.microsoft.com/office/drawing/2014/main" id="{935D8DC8-FE68-491C-B9D5-7F9826E2E8AC}"/>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551486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5691665-0FEA-49EB-AF08-E61CFEB42D7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 xmlns:a16="http://schemas.microsoft.com/office/drawing/2014/main" id="{9ECE130A-E35F-4930-AA0C-1F6192E06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 xmlns:a16="http://schemas.microsoft.com/office/drawing/2014/main" id="{6A888636-7763-46C7-A694-ECB7EF8EF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AEB199C7-75B6-4E10-9A6A-ABE3C7B689E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6" name="Нижний колонтитул 5">
            <a:extLst>
              <a:ext uri="{FF2B5EF4-FFF2-40B4-BE49-F238E27FC236}">
                <a16:creationId xmlns="" xmlns:a16="http://schemas.microsoft.com/office/drawing/2014/main" id="{988285D8-B3BD-4F17-BE39-5B66F7DCCE3E}"/>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 xmlns:a16="http://schemas.microsoft.com/office/drawing/2014/main" id="{50BA314A-17B5-4309-ADDE-AA4A8BF186E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79730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idx="1"/>
          </p:nvPr>
        </p:nvSpPr>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07.02.2024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343672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8617A33-F10E-40A1-80D5-840B33C3F4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 xmlns:a16="http://schemas.microsoft.com/office/drawing/2014/main" id="{594D36A2-B2AB-4129-AE56-6740F8ED7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 xmlns:a16="http://schemas.microsoft.com/office/drawing/2014/main" id="{3CBD4DFC-3074-48FB-BD1B-D1A9303A9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2126761A-EC0F-4779-86B6-58D742E9A70F}"/>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6" name="Нижний колонтитул 5">
            <a:extLst>
              <a:ext uri="{FF2B5EF4-FFF2-40B4-BE49-F238E27FC236}">
                <a16:creationId xmlns="" xmlns:a16="http://schemas.microsoft.com/office/drawing/2014/main" id="{B065E9A7-C4E1-4F78-B1C7-3854D8CCBE42}"/>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 xmlns:a16="http://schemas.microsoft.com/office/drawing/2014/main" id="{72117F7A-0F1C-49F5-8CDA-4CAD722C530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98457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B3339D2-5144-4DD4-80F0-B93514916834}"/>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 xmlns:a16="http://schemas.microsoft.com/office/drawing/2014/main" id="{AEC975F1-9FF2-4435-B394-175194CA3BD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 xmlns:a16="http://schemas.microsoft.com/office/drawing/2014/main" id="{21936A6D-F9B9-48ED-A36D-C64C28397804}"/>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5" name="Нижний колонтитул 4">
            <a:extLst>
              <a:ext uri="{FF2B5EF4-FFF2-40B4-BE49-F238E27FC236}">
                <a16:creationId xmlns="" xmlns:a16="http://schemas.microsoft.com/office/drawing/2014/main" id="{65C306AC-557E-4BB4-9A3D-15706208E584}"/>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 xmlns:a16="http://schemas.microsoft.com/office/drawing/2014/main" id="{E08EA65F-4296-45CF-AFA3-888B9759AB9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392696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3799F305-6CC3-49D2-8C3F-1236F4FD001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 xmlns:a16="http://schemas.microsoft.com/office/drawing/2014/main" id="{74E1B2A0-E3DA-421D-A82D-63E0FBC31E6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 xmlns:a16="http://schemas.microsoft.com/office/drawing/2014/main" id="{396F718E-0AAE-4FDB-A938-57EBD83CAE4B}"/>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5" name="Нижний колонтитул 4">
            <a:extLst>
              <a:ext uri="{FF2B5EF4-FFF2-40B4-BE49-F238E27FC236}">
                <a16:creationId xmlns="" xmlns:a16="http://schemas.microsoft.com/office/drawing/2014/main" id="{5BD619CF-49A4-4DD7-95CA-B8BFF37F6AED}"/>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 xmlns:a16="http://schemas.microsoft.com/office/drawing/2014/main" id="{4BB4DC43-EA47-4850-AB4F-FC36EA0FF08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4579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p:cNvSpPr>
            <a:spLocks noGrp="1"/>
          </p:cNvSpPr>
          <p:nvPr>
            <p:ph type="title"/>
          </p:nvPr>
        </p:nvSpPr>
        <p:spPr>
          <a:xfrm>
            <a:off x="831850" y="1709738"/>
            <a:ext cx="10515600" cy="2852737"/>
          </a:xfrm>
        </p:spPr>
        <p:txBody>
          <a:bodyPr anchor="b"/>
          <a:lstStyle>
            <a:lvl1pPr>
              <a:defRPr sz="6000"/>
            </a:lvl1pPr>
          </a:lstStyle>
          <a:p>
            <a:r>
              <a:rPr lang="kk-KZ"/>
              <a:t>Тақырып үлгісі</a:t>
            </a:r>
          </a:p>
        </p:txBody>
      </p:sp>
      <p:sp>
        <p:nvSpPr>
          <p:cNvPr id="3" name="Мәтін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k-KZ"/>
              <a:t>Мәтін үлгісі</a:t>
            </a:r>
          </a:p>
        </p:txBody>
      </p:sp>
      <p:sp>
        <p:nvSpPr>
          <p:cNvPr id="4" name="Күн 3"/>
          <p:cNvSpPr>
            <a:spLocks noGrp="1"/>
          </p:cNvSpPr>
          <p:nvPr>
            <p:ph type="dt" sz="half" idx="10"/>
          </p:nvPr>
        </p:nvSpPr>
        <p:spPr/>
        <p:txBody>
          <a:bodyPr/>
          <a:lstStyle/>
          <a:p>
            <a:fld id="{AC454A18-402B-4DB2-BDB6-E9F45DB82962}" type="datetimeFigureOut">
              <a:rPr lang="kk-KZ" smtClean="0"/>
              <a:t>07.02.2024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5509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sz="half" idx="1"/>
          </p:nvPr>
        </p:nvSpPr>
        <p:spPr>
          <a:xfrm>
            <a:off x="838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азмұн 3"/>
          <p:cNvSpPr>
            <a:spLocks noGrp="1"/>
          </p:cNvSpPr>
          <p:nvPr>
            <p:ph sz="half" idx="2"/>
          </p:nvPr>
        </p:nvSpPr>
        <p:spPr>
          <a:xfrm>
            <a:off x="6172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Күн 4"/>
          <p:cNvSpPr>
            <a:spLocks noGrp="1"/>
          </p:cNvSpPr>
          <p:nvPr>
            <p:ph type="dt" sz="half" idx="10"/>
          </p:nvPr>
        </p:nvSpPr>
        <p:spPr/>
        <p:txBody>
          <a:bodyPr/>
          <a:lstStyle/>
          <a:p>
            <a:fld id="{AC454A18-402B-4DB2-BDB6-E9F45DB82962}" type="datetimeFigureOut">
              <a:rPr lang="kk-KZ" smtClean="0"/>
              <a:t>07.02.2024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5777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365125"/>
            <a:ext cx="10515600" cy="1325563"/>
          </a:xfrm>
        </p:spPr>
        <p:txBody>
          <a:bodyPr/>
          <a:lstStyle/>
          <a:p>
            <a:r>
              <a:rPr lang="kk-KZ"/>
              <a:t>Тақырып үлгісі</a:t>
            </a:r>
          </a:p>
        </p:txBody>
      </p:sp>
      <p:sp>
        <p:nvSpPr>
          <p:cNvPr id="3" name="Мәтін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4" name="Мазмұн 3"/>
          <p:cNvSpPr>
            <a:spLocks noGrp="1"/>
          </p:cNvSpPr>
          <p:nvPr>
            <p:ph sz="half" idx="2"/>
          </p:nvPr>
        </p:nvSpPr>
        <p:spPr>
          <a:xfrm>
            <a:off x="839788" y="2505075"/>
            <a:ext cx="5157787"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Мәтін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6" name="Мазмұн 5"/>
          <p:cNvSpPr>
            <a:spLocks noGrp="1"/>
          </p:cNvSpPr>
          <p:nvPr>
            <p:ph sz="quarter" idx="4"/>
          </p:nvPr>
        </p:nvSpPr>
        <p:spPr>
          <a:xfrm>
            <a:off x="6172200" y="2505075"/>
            <a:ext cx="5183188"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7" name="Күн 6"/>
          <p:cNvSpPr>
            <a:spLocks noGrp="1"/>
          </p:cNvSpPr>
          <p:nvPr>
            <p:ph type="dt" sz="half" idx="10"/>
          </p:nvPr>
        </p:nvSpPr>
        <p:spPr/>
        <p:txBody>
          <a:bodyPr/>
          <a:lstStyle/>
          <a:p>
            <a:fld id="{AC454A18-402B-4DB2-BDB6-E9F45DB82962}" type="datetimeFigureOut">
              <a:rPr lang="kk-KZ" smtClean="0"/>
              <a:t>07.02.2024</a:t>
            </a:fld>
            <a:endParaRPr lang="kk-KZ"/>
          </a:p>
        </p:txBody>
      </p:sp>
      <p:sp>
        <p:nvSpPr>
          <p:cNvPr id="8" name="Төменгі деректеме 7"/>
          <p:cNvSpPr>
            <a:spLocks noGrp="1"/>
          </p:cNvSpPr>
          <p:nvPr>
            <p:ph type="ftr" sz="quarter" idx="11"/>
          </p:nvPr>
        </p:nvSpPr>
        <p:spPr/>
        <p:txBody>
          <a:bodyPr/>
          <a:lstStyle/>
          <a:p>
            <a:endParaRPr lang="kk-KZ"/>
          </a:p>
        </p:txBody>
      </p:sp>
      <p:sp>
        <p:nvSpPr>
          <p:cNvPr id="9" name="Слайд нөмірі 8"/>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8514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Күн 2"/>
          <p:cNvSpPr>
            <a:spLocks noGrp="1"/>
          </p:cNvSpPr>
          <p:nvPr>
            <p:ph type="dt" sz="half" idx="10"/>
          </p:nvPr>
        </p:nvSpPr>
        <p:spPr/>
        <p:txBody>
          <a:bodyPr/>
          <a:lstStyle/>
          <a:p>
            <a:fld id="{AC454A18-402B-4DB2-BDB6-E9F45DB82962}" type="datetimeFigureOut">
              <a:rPr lang="kk-KZ" smtClean="0"/>
              <a:t>07.02.2024</a:t>
            </a:fld>
            <a:endParaRPr lang="kk-KZ"/>
          </a:p>
        </p:txBody>
      </p:sp>
      <p:sp>
        <p:nvSpPr>
          <p:cNvPr id="4" name="Төменгі деректеме 3"/>
          <p:cNvSpPr>
            <a:spLocks noGrp="1"/>
          </p:cNvSpPr>
          <p:nvPr>
            <p:ph type="ftr" sz="quarter" idx="11"/>
          </p:nvPr>
        </p:nvSpPr>
        <p:spPr/>
        <p:txBody>
          <a:bodyPr/>
          <a:lstStyle/>
          <a:p>
            <a:endParaRPr lang="kk-KZ"/>
          </a:p>
        </p:txBody>
      </p:sp>
      <p:sp>
        <p:nvSpPr>
          <p:cNvPr id="5" name="Слайд нөмірі 4"/>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19549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p:cNvSpPr>
            <a:spLocks noGrp="1"/>
          </p:cNvSpPr>
          <p:nvPr>
            <p:ph type="dt" sz="half" idx="10"/>
          </p:nvPr>
        </p:nvSpPr>
        <p:spPr/>
        <p:txBody>
          <a:bodyPr/>
          <a:lstStyle/>
          <a:p>
            <a:fld id="{AC454A18-402B-4DB2-BDB6-E9F45DB82962}" type="datetimeFigureOut">
              <a:rPr lang="kk-KZ" smtClean="0"/>
              <a:t>07.02.2024</a:t>
            </a:fld>
            <a:endParaRPr lang="kk-KZ"/>
          </a:p>
        </p:txBody>
      </p:sp>
      <p:sp>
        <p:nvSpPr>
          <p:cNvPr id="3" name="Төменгі деректеме 2"/>
          <p:cNvSpPr>
            <a:spLocks noGrp="1"/>
          </p:cNvSpPr>
          <p:nvPr>
            <p:ph type="ftr" sz="quarter" idx="11"/>
          </p:nvPr>
        </p:nvSpPr>
        <p:spPr/>
        <p:txBody>
          <a:bodyPr/>
          <a:lstStyle/>
          <a:p>
            <a:endParaRPr lang="kk-KZ"/>
          </a:p>
        </p:txBody>
      </p:sp>
      <p:sp>
        <p:nvSpPr>
          <p:cNvPr id="4" name="Слайд нөмірі 3"/>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63419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Мазмұн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07.02.2024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37110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Суре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07.02.2024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446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k-KZ"/>
              <a:t>Тақырып үлгісі</a:t>
            </a:r>
          </a:p>
        </p:txBody>
      </p:sp>
      <p:sp>
        <p:nvSpPr>
          <p:cNvPr id="3" name="Мәтін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54A18-402B-4DB2-BDB6-E9F45DB82962}" type="datetimeFigureOut">
              <a:rPr lang="kk-KZ" smtClean="0"/>
              <a:t>07.02.2024</a:t>
            </a:fld>
            <a:endParaRPr lang="kk-KZ"/>
          </a:p>
        </p:txBody>
      </p:sp>
      <p:sp>
        <p:nvSpPr>
          <p:cNvPr id="5" name="Төменгі деректеме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Слайд нөмірі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E361B-97EE-40C2-B7C1-6A54DD14BEDC}" type="slidenum">
              <a:rPr lang="kk-KZ" smtClean="0"/>
              <a:t>‹#›</a:t>
            </a:fld>
            <a:endParaRPr lang="kk-KZ"/>
          </a:p>
        </p:txBody>
      </p:sp>
    </p:spTree>
    <p:extLst>
      <p:ext uri="{BB962C8B-B14F-4D97-AF65-F5344CB8AC3E}">
        <p14:creationId xmlns:p14="http://schemas.microsoft.com/office/powerpoint/2010/main" val="158007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417B71F-4F2E-44FF-90C5-D75B6C456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 xmlns:a16="http://schemas.microsoft.com/office/drawing/2014/main" id="{FBAB551A-9234-48B0-BE43-BB64F818C6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 xmlns:a16="http://schemas.microsoft.com/office/drawing/2014/main" id="{E3DDA2A3-D746-4072-B8FD-2825CE6EC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B012-863D-416E-9FDD-6ED57577F3D7}" type="datetimeFigureOut">
              <a:rPr lang="ru-KZ" smtClean="0">
                <a:solidFill>
                  <a:prstClr val="black">
                    <a:tint val="75000"/>
                  </a:prstClr>
                </a:solidFill>
              </a:rPr>
              <a:pPr/>
              <a:t>07.02.2024</a:t>
            </a:fld>
            <a:endParaRPr lang="ru-KZ">
              <a:solidFill>
                <a:prstClr val="black">
                  <a:tint val="75000"/>
                </a:prstClr>
              </a:solidFill>
            </a:endParaRPr>
          </a:p>
        </p:txBody>
      </p:sp>
      <p:sp>
        <p:nvSpPr>
          <p:cNvPr id="5" name="Нижний колонтитул 4">
            <a:extLst>
              <a:ext uri="{FF2B5EF4-FFF2-40B4-BE49-F238E27FC236}">
                <a16:creationId xmlns="" xmlns:a16="http://schemas.microsoft.com/office/drawing/2014/main" id="{A0BF23D0-F2BF-4430-AC5F-581A2C686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solidFill>
                <a:prstClr val="black">
                  <a:tint val="75000"/>
                </a:prstClr>
              </a:solidFill>
            </a:endParaRPr>
          </a:p>
        </p:txBody>
      </p:sp>
      <p:sp>
        <p:nvSpPr>
          <p:cNvPr id="6" name="Номер слайда 5">
            <a:extLst>
              <a:ext uri="{FF2B5EF4-FFF2-40B4-BE49-F238E27FC236}">
                <a16:creationId xmlns="" xmlns:a16="http://schemas.microsoft.com/office/drawing/2014/main" id="{B2162917-E2FA-4858-AA88-DD2F5271B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20036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4" name="Google Shape;94;p1"/>
          <p:cNvPicPr preferRelativeResize="0"/>
          <p:nvPr/>
        </p:nvPicPr>
        <p:blipFill rotWithShape="1">
          <a:blip r:embed="rId3">
            <a:alphaModFix/>
          </a:blip>
          <a:srcRect l="239" t="-518" r="12712" b="1459"/>
          <a:stretch/>
        </p:blipFill>
        <p:spPr>
          <a:xfrm>
            <a:off x="0" y="0"/>
            <a:ext cx="12263021" cy="6858000"/>
          </a:xfrm>
          <a:prstGeom prst="rect">
            <a:avLst/>
          </a:prstGeom>
          <a:noFill/>
          <a:ln>
            <a:noFill/>
          </a:ln>
        </p:spPr>
      </p:pic>
      <p:sp>
        <p:nvSpPr>
          <p:cNvPr id="98" name="Google Shape;98;p1"/>
          <p:cNvSpPr txBox="1"/>
          <p:nvPr/>
        </p:nvSpPr>
        <p:spPr>
          <a:xfrm>
            <a:off x="9491400" y="6083239"/>
            <a:ext cx="2549525" cy="339725"/>
          </a:xfrm>
          <a:prstGeom prst="rect">
            <a:avLst/>
          </a:prstGeom>
          <a:noFill/>
          <a:ln>
            <a:noFill/>
          </a:ln>
        </p:spPr>
        <p:txBody>
          <a:bodyPr spcFirstLastPara="1" wrap="square" lIns="91425" tIns="45700" rIns="91425" bIns="45700" anchor="t" anchorCtr="0">
            <a:spAutoFit/>
          </a:bodyPr>
          <a:lstStyle/>
          <a:p>
            <a:pPr algn="ctr">
              <a:buClr>
                <a:srgbClr val="203864"/>
              </a:buClr>
              <a:buSzPts val="1600"/>
              <a:buFont typeface="Arial"/>
              <a:buNone/>
            </a:pPr>
            <a:r>
              <a:rPr lang="kk-KZ" sz="1600" b="1" dirty="0" smtClean="0">
                <a:solidFill>
                  <a:srgbClr val="203864"/>
                </a:solidFill>
                <a:latin typeface="Arial"/>
                <a:ea typeface="Arial"/>
                <a:cs typeface="Arial"/>
                <a:sym typeface="Arial"/>
              </a:rPr>
              <a:t> АЛМАТЫ</a:t>
            </a:r>
            <a:r>
              <a:rPr lang="ru-RU" sz="1600" b="1" dirty="0" smtClean="0">
                <a:solidFill>
                  <a:srgbClr val="203864"/>
                </a:solidFill>
                <a:latin typeface="Arial"/>
                <a:ea typeface="Arial"/>
                <a:cs typeface="Arial"/>
                <a:sym typeface="Arial"/>
              </a:rPr>
              <a:t>- </a:t>
            </a:r>
            <a:r>
              <a:rPr lang="en-US" sz="1600" b="1" dirty="0">
                <a:solidFill>
                  <a:srgbClr val="203864"/>
                </a:solidFill>
                <a:latin typeface="Arial"/>
                <a:ea typeface="Arial"/>
                <a:cs typeface="Arial"/>
                <a:sym typeface="Arial"/>
              </a:rPr>
              <a:t>202</a:t>
            </a:r>
            <a:r>
              <a:rPr lang="kk-KZ" sz="1600" b="1" dirty="0">
                <a:solidFill>
                  <a:srgbClr val="203864"/>
                </a:solidFill>
                <a:latin typeface="Arial"/>
                <a:ea typeface="Arial"/>
                <a:cs typeface="Arial"/>
                <a:sym typeface="Arial"/>
              </a:rPr>
              <a:t>4</a:t>
            </a:r>
            <a:endParaRPr dirty="0">
              <a:solidFill>
                <a:prstClr val="black"/>
              </a:solidFill>
            </a:endParaRPr>
          </a:p>
        </p:txBody>
      </p:sp>
      <p:sp>
        <p:nvSpPr>
          <p:cNvPr id="2" name="Тікбұрыш 1"/>
          <p:cNvSpPr/>
          <p:nvPr/>
        </p:nvSpPr>
        <p:spPr>
          <a:xfrm>
            <a:off x="966886" y="5218583"/>
            <a:ext cx="6854848" cy="1200329"/>
          </a:xfrm>
          <a:prstGeom prst="rect">
            <a:avLst/>
          </a:prstGeom>
        </p:spPr>
        <p:txBody>
          <a:bodyPr wrap="square">
            <a:spAutoFit/>
          </a:bodyPr>
          <a:lstStyle/>
          <a:p>
            <a:pPr lvl="0" algn="ctr">
              <a:spcBef>
                <a:spcPts val="1000"/>
              </a:spcBef>
              <a:defRPr/>
            </a:pPr>
            <a:r>
              <a:rPr lang="kk-KZ" sz="2400" kern="0" dirty="0">
                <a:solidFill>
                  <a:schemeClr val="bg1"/>
                </a:solidFill>
                <a:latin typeface="Arial" panose="020B0604020202020204" pitchFamily="34" charset="0"/>
                <a:cs typeface="Arial" panose="020B0604020202020204" pitchFamily="34" charset="0"/>
              </a:rPr>
              <a:t>БІЛІМ АЛУШЫЛАРҒА «ҚАЗАҚ ТІЛІ», «ҚАЗАҚ ТІЛІ МЕН ӘДЕБИЕТІ» ПӘНДЕРІНЕН 5-8, 10-СЫНЫПТАРДА ЕМТИХАН ӨТКІЗУ ТӘРТІБІ</a:t>
            </a:r>
          </a:p>
        </p:txBody>
      </p:sp>
      <p:pic>
        <p:nvPicPr>
          <p:cNvPr id="9"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87557" cy="4871168"/>
          </a:xfrm>
          <a:prstGeom prst="rect">
            <a:avLst/>
          </a:prstGeom>
          <a:noFill/>
          <a:ln>
            <a:noFill/>
          </a:ln>
        </p:spPr>
      </p:pic>
      <p:sp>
        <p:nvSpPr>
          <p:cNvPr id="7" name="Тікбұрыш 6"/>
          <p:cNvSpPr/>
          <p:nvPr/>
        </p:nvSpPr>
        <p:spPr>
          <a:xfrm>
            <a:off x="8467937" y="259981"/>
            <a:ext cx="3523942" cy="2354491"/>
          </a:xfrm>
          <a:prstGeom prst="rect">
            <a:avLst/>
          </a:prstGeom>
        </p:spPr>
        <p:txBody>
          <a:bodyPr wrap="square">
            <a:spAutoFit/>
          </a:bodyPr>
          <a:lstStyle/>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ҚАЗАҚСТАН РЕСПУБЛИКАСЫ ОҚУ-АҒАРТУ МИНИСТРЛІГІ</a:t>
            </a:r>
          </a:p>
          <a:p>
            <a:pPr lvl="0" algn="ctr">
              <a:spcBef>
                <a:spcPts val="1000"/>
              </a:spcBef>
              <a:defRPr/>
            </a:pPr>
            <a:endParaRPr lang="ru-RU" sz="20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Ы.АЛТЫНСАРИН АТЫНДАҒЫ ҰЛТТЫҚ БІЛІМ АКАДЕМИЯСЫ</a:t>
            </a:r>
            <a:endParaRPr lang="ru-RU" sz="22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endParaRPr kumimoji="0" lang="ru-RU" sz="2200" b="1" i="0" u="none" strike="noStrike" kern="0" cap="none" spc="0" normalizeH="0" baseline="0" noProof="0" dirty="0">
              <a:ln>
                <a:noFill/>
              </a:ln>
              <a:solidFill>
                <a:schemeClr val="bg1"/>
              </a:solidFill>
              <a:effectLst/>
              <a:uLnTx/>
              <a:uFillTx/>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22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372006" y="523623"/>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91988716"/>
              </p:ext>
            </p:extLst>
          </p:nvPr>
        </p:nvGraphicFramePr>
        <p:xfrm>
          <a:off x="493923" y="899175"/>
          <a:ext cx="11204153" cy="5689227"/>
        </p:xfrm>
        <a:graphic>
          <a:graphicData uri="http://schemas.openxmlformats.org/drawingml/2006/table">
            <a:tbl>
              <a:tblPr firstRow="1" firstCol="1" bandRow="1">
                <a:tableStyleId>{5C22544A-7EE6-4342-B048-85BDC9FD1C3A}</a:tableStyleId>
              </a:tblPr>
              <a:tblGrid>
                <a:gridCol w="1115518">
                  <a:extLst>
                    <a:ext uri="{9D8B030D-6E8A-4147-A177-3AD203B41FA5}">
                      <a16:colId xmlns="" xmlns:a16="http://schemas.microsoft.com/office/drawing/2014/main" val="2023789961"/>
                    </a:ext>
                  </a:extLst>
                </a:gridCol>
                <a:gridCol w="2145475">
                  <a:extLst>
                    <a:ext uri="{9D8B030D-6E8A-4147-A177-3AD203B41FA5}">
                      <a16:colId xmlns="" xmlns:a16="http://schemas.microsoft.com/office/drawing/2014/main" val="2321351271"/>
                    </a:ext>
                  </a:extLst>
                </a:gridCol>
                <a:gridCol w="2071171">
                  <a:extLst>
                    <a:ext uri="{9D8B030D-6E8A-4147-A177-3AD203B41FA5}">
                      <a16:colId xmlns="" xmlns:a16="http://schemas.microsoft.com/office/drawing/2014/main" val="3641418242"/>
                    </a:ext>
                  </a:extLst>
                </a:gridCol>
                <a:gridCol w="1938969">
                  <a:extLst>
                    <a:ext uri="{9D8B030D-6E8A-4147-A177-3AD203B41FA5}">
                      <a16:colId xmlns="" xmlns:a16="http://schemas.microsoft.com/office/drawing/2014/main" val="3243310799"/>
                    </a:ext>
                  </a:extLst>
                </a:gridCol>
                <a:gridCol w="2071171">
                  <a:extLst>
                    <a:ext uri="{9D8B030D-6E8A-4147-A177-3AD203B41FA5}">
                      <a16:colId xmlns="" xmlns:a16="http://schemas.microsoft.com/office/drawing/2014/main" val="2036251041"/>
                    </a:ext>
                  </a:extLst>
                </a:gridCol>
                <a:gridCol w="1861849">
                  <a:extLst>
                    <a:ext uri="{9D8B030D-6E8A-4147-A177-3AD203B41FA5}">
                      <a16:colId xmlns=""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оқылым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3. Көркем шығарма</a:t>
                      </a:r>
                    </a:p>
                    <a:p>
                      <a:pPr algn="just" fontAlgn="base">
                        <a:lnSpc>
                          <a:spcPct val="100000"/>
                        </a:lnSpc>
                        <a:spcAft>
                          <a:spcPts val="0"/>
                        </a:spcAft>
                      </a:pP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ларды</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5.3.3.1 фольклорлық және шағын көлемді көркем әдеби шығармаларды түсіну, тақырыбын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6.3.3.1 орта көлемді шығармаларды түсіну, тақырыбы мен негізгі ойды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7.3.3.1 прозалық және поэзиялық шығармалардағы кейіпкердің іс -әрекетіне немесе лирикалық кейіпкердің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образын</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талдау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8.3.3.1 прозалық және поэзиялық шығармалардың композициялық құрылымын анықтау, кейіпкердің іс -әрекетіне немесе лирикалық кейіпкердің образына баға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әдеби шығармада көтерілген әлеуметтік-қоғамдық мәселені талдау және кейіпкерлерді шынайы өмірмен салыстырып бағалау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271506">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 жазылым</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2.Эссе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5.4.2.1 эссе құрылымын сақтай отырып, адамды, табиғатты, белгілі бір оқиғаны сипаттап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6.4.2.1 эссе тақырыбының желісінен шықпай, әрбір абзацты жүйелі құрастырып, қажетті мазмұнын ашып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7.4.2.1 эссе құрылымы мен дамуын сақтап, көтерілген мәселе бойынша келісу-келіспеу себептерін айқын көрсетіп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8.4.2.1 эссе құрылымы мен дамуын сақтап, тақырыпқа байланысты берілген мәселенің оңтайлы шешілу жолдарын ұсыну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10.4.2.1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69672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480184" y="58523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83997929"/>
              </p:ext>
            </p:extLst>
          </p:nvPr>
        </p:nvGraphicFramePr>
        <p:xfrm>
          <a:off x="461371" y="960791"/>
          <a:ext cx="11204153" cy="5478886"/>
        </p:xfrm>
        <a:graphic>
          <a:graphicData uri="http://schemas.openxmlformats.org/drawingml/2006/table">
            <a:tbl>
              <a:tblPr firstRow="1" firstCol="1" bandRow="1">
                <a:tableStyleId>{5C22544A-7EE6-4342-B048-85BDC9FD1C3A}</a:tableStyleId>
              </a:tblPr>
              <a:tblGrid>
                <a:gridCol w="1115518">
                  <a:extLst>
                    <a:ext uri="{9D8B030D-6E8A-4147-A177-3AD203B41FA5}">
                      <a16:colId xmlns="" xmlns:a16="http://schemas.microsoft.com/office/drawing/2014/main" val="2023789961"/>
                    </a:ext>
                  </a:extLst>
                </a:gridCol>
                <a:gridCol w="2145475">
                  <a:extLst>
                    <a:ext uri="{9D8B030D-6E8A-4147-A177-3AD203B41FA5}">
                      <a16:colId xmlns="" xmlns:a16="http://schemas.microsoft.com/office/drawing/2014/main" val="2321351271"/>
                    </a:ext>
                  </a:extLst>
                </a:gridCol>
                <a:gridCol w="2071171">
                  <a:extLst>
                    <a:ext uri="{9D8B030D-6E8A-4147-A177-3AD203B41FA5}">
                      <a16:colId xmlns="" xmlns:a16="http://schemas.microsoft.com/office/drawing/2014/main" val="3641418242"/>
                    </a:ext>
                  </a:extLst>
                </a:gridCol>
                <a:gridCol w="1938969">
                  <a:extLst>
                    <a:ext uri="{9D8B030D-6E8A-4147-A177-3AD203B41FA5}">
                      <a16:colId xmlns="" xmlns:a16="http://schemas.microsoft.com/office/drawing/2014/main" val="3243310799"/>
                    </a:ext>
                  </a:extLst>
                </a:gridCol>
                <a:gridCol w="2071171">
                  <a:extLst>
                    <a:ext uri="{9D8B030D-6E8A-4147-A177-3AD203B41FA5}">
                      <a16:colId xmlns="" xmlns:a16="http://schemas.microsoft.com/office/drawing/2014/main" val="2036251041"/>
                    </a:ext>
                  </a:extLst>
                </a:gridCol>
                <a:gridCol w="1861849">
                  <a:extLst>
                    <a:ext uri="{9D8B030D-6E8A-4147-A177-3AD203B41FA5}">
                      <a16:colId xmlns="" xmlns:a16="http://schemas.microsoft.com/office/drawing/2014/main" val="481639520"/>
                    </a:ext>
                  </a:extLst>
                </a:gridCol>
              </a:tblGrid>
              <a:tr h="441205">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297180">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Тілдік бағдар</a:t>
                      </a:r>
                      <a:endParaRPr kumimoji="0" lang="kk-KZ" altLang="kk-KZ"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fontAlgn="base">
                        <a:lnSpc>
                          <a:spcPct val="100000"/>
                        </a:lnSpc>
                        <a:spcAft>
                          <a:spcPts val="0"/>
                        </a:spcAft>
                      </a:pP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3336407137"/>
                  </a:ext>
                </a:extLst>
              </a:tr>
              <a:tr h="3420557">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1. Сөз таптары</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5.5.1.2 лексикалық мағынасы жағынан заттың түрін, түсін сапасын білдіретін сын есімдерді ажырата білу, жазба, ауызша жұмыстарда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6.5.1.2</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лексикалық мағынасы жағынан заттың сипатын, көлемін, салмағын, аумағын білдіретін сын есімдерді ажырата білу, жазба, ауызша жұмыстарда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7.5.1.2 Салыстырмалы, күшейтпелі, асырмалы</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шырайлардың қызметін білу, жазба, ауызша жұмыстарда қолдану</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8.5.1.1 болжалдық және бөлшектік сан есімдерді жазба, ауызша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8.5.1.2 еліктеу сөздерді ауызша және жазба жұмыстарда орынды</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8.5.1.3 етістіктің шартты рай және бұйрық рай қызметін білу, ауызша және жазба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8.5.1.4 ;</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8. 5. 1. 5.</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10.5.1.1 тәуелдік жалғауды (оңаша және ортақ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тәуелдеу</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және көптік мәнді есімдер мен көптік жалғауларды ажырата танып, дұрыс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10.5.1.2 сын есімнің жасалу жолдарын білу, мәтін құрауда орынды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10.5.1.3;</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10.5.1.4;</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10.5.1.5;</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10.5.1.6;</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10.5.1.7.</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bl>
          </a:graphicData>
        </a:graphic>
      </p:graphicFrame>
    </p:spTree>
    <p:extLst>
      <p:ext uri="{BB962C8B-B14F-4D97-AF65-F5344CB8AC3E}">
        <p14:creationId xmlns:p14="http://schemas.microsoft.com/office/powerpoint/2010/main" val="404210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МЕН ӘДЕБИЕТІ» ОҚУ ПӘНІ БОЙЫНША РУБРИКА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06109"/>
          </a:xfrm>
          <a:prstGeom prst="rect">
            <a:avLst/>
          </a:prstGeom>
        </p:spPr>
        <p:txBody>
          <a:bodyPr wrap="square">
            <a:spAutoFit/>
          </a:bodyPr>
          <a:lstStyle/>
          <a:p>
            <a:pPr marL="457200" algn="just">
              <a:lnSpc>
                <a:spcPct val="107000"/>
              </a:lnSpc>
              <a:spcAft>
                <a:spcPts val="800"/>
              </a:spcAft>
            </a:pPr>
            <a:r>
              <a:rPr lang="kk-KZ" sz="1400" b="1" spc="10" dirty="0">
                <a:latin typeface="Arial" panose="020B0604020202020204" pitchFamily="34" charset="0"/>
                <a:ea typeface="Calibri" panose="020F0502020204030204" pitchFamily="34" charset="0"/>
                <a:cs typeface="Arial" panose="020B0604020202020204" pitchFamily="34" charset="0"/>
              </a:rPr>
              <a:t>Өзге тілде оқытатын сыныптар   үшін</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94410865"/>
              </p:ext>
            </p:extLst>
          </p:nvPr>
        </p:nvGraphicFramePr>
        <p:xfrm>
          <a:off x="231354" y="1284725"/>
          <a:ext cx="11611777" cy="5338782"/>
        </p:xfrm>
        <a:graphic>
          <a:graphicData uri="http://schemas.openxmlformats.org/drawingml/2006/table">
            <a:tbl>
              <a:tblPr firstRow="1" firstCol="1" bandRow="1">
                <a:tableStyleId>{5C22544A-7EE6-4342-B048-85BDC9FD1C3A}</a:tableStyleId>
              </a:tblPr>
              <a:tblGrid>
                <a:gridCol w="1277957">
                  <a:extLst>
                    <a:ext uri="{9D8B030D-6E8A-4147-A177-3AD203B41FA5}">
                      <a16:colId xmlns="" xmlns:a16="http://schemas.microsoft.com/office/drawing/2014/main" val="2023789961"/>
                    </a:ext>
                  </a:extLst>
                </a:gridCol>
                <a:gridCol w="2891239">
                  <a:extLst>
                    <a:ext uri="{9D8B030D-6E8A-4147-A177-3AD203B41FA5}">
                      <a16:colId xmlns="" xmlns:a16="http://schemas.microsoft.com/office/drawing/2014/main" val="2321351271"/>
                    </a:ext>
                  </a:extLst>
                </a:gridCol>
                <a:gridCol w="3718881">
                  <a:extLst>
                    <a:ext uri="{9D8B030D-6E8A-4147-A177-3AD203B41FA5}">
                      <a16:colId xmlns="" xmlns:a16="http://schemas.microsoft.com/office/drawing/2014/main" val="3641418242"/>
                    </a:ext>
                  </a:extLst>
                </a:gridCol>
                <a:gridCol w="3723700">
                  <a:extLst>
                    <a:ext uri="{9D8B030D-6E8A-4147-A177-3AD203B41FA5}">
                      <a16:colId xmlns="" xmlns:a16="http://schemas.microsoft.com/office/drawing/2014/main" val="3243310799"/>
                    </a:ext>
                  </a:extLst>
                </a:gridCol>
              </a:tblGrid>
              <a:tr h="414644">
                <a:tc>
                  <a:txBody>
                    <a:bodyPr/>
                    <a:lstStyle/>
                    <a:p>
                      <a:pP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665409">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a:t>
                      </a:r>
                    </a:p>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далым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қысқа жауап 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орташа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толық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646197">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Айтылым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қысқа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орташа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ашық сұрақтарға толық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087680">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толық түсінбейді. Шығарма тақырыбын анықтай алмайды.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жалпы мазмұнын түсінеді, тақырыбын анықтауда қателеседі. Өз ойын орташа деңгейде жеткізе алады.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түсінеді, тақырыбын анықтайды.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Aft>
                          <a:spcPts val="0"/>
                        </a:spcAft>
                      </a:pPr>
                      <a:r>
                        <a:rPr lang="kk-KZ"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1087680">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сақтамайды, адамды, табиғатты, белгілі бір оқиғаны сипаттауда </a:t>
                      </a:r>
                      <a:r>
                        <a:rPr lang="kk-KZ" sz="1400" dirty="0">
                          <a:effectLst/>
                          <a:latin typeface="Arial" panose="020B0604020202020204" pitchFamily="34" charset="0"/>
                          <a:ea typeface="Times New Roman" panose="02020603050405020304" pitchFamily="18" charset="0"/>
                          <a:cs typeface="Arial" panose="020B0604020202020204" pitchFamily="34" charset="0"/>
                        </a:rPr>
                        <a:t>сөздерді орынсыз қолданады. 4-5 грамматикалық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жазуда 1-2 қателіктер жібереді.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r h="1271616">
                <a:tc>
                  <a:txBody>
                    <a:bodyPr/>
                    <a:lstStyle/>
                    <a:p>
                      <a:pPr marL="71755" marR="71755" algn="ctr">
                        <a:lnSpc>
                          <a:spcPct val="107000"/>
                        </a:lnSpc>
                        <a:spcAft>
                          <a:spcPts val="0"/>
                        </a:spcAft>
                      </a:pPr>
                      <a:r>
                        <a:rPr lang="kk-KZ" sz="1400" b="1" spc="1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Тілдік бағдар:</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4-5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елеусіз 2-3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еркін қолданады.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36533805"/>
                  </a:ext>
                </a:extLst>
              </a:tr>
            </a:tbl>
          </a:graphicData>
        </a:graphic>
      </p:graphicFrame>
    </p:spTree>
    <p:extLst>
      <p:ext uri="{BB962C8B-B14F-4D97-AF65-F5344CB8AC3E}">
        <p14:creationId xmlns:p14="http://schemas.microsoft.com/office/powerpoint/2010/main" val="242606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t/>
            </a:r>
            <a:br>
              <a:rPr lang="kk-KZ" sz="2000"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«ҚАЗАҚ ТІЛІ», «ҚАЗАҚ ТІЛІ МЕН ӘДЕБИЕТІ» ОҚУ ПӘНІ БОЙЫНША ЕМТИХАН </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6. Емтихан өткізуді ұйымдастыру мәселелері</a:t>
            </a:r>
            <a:br>
              <a:rPr lang="kk-KZ" sz="1800" b="1" dirty="0">
                <a:latin typeface="Arial" panose="020B0604020202020204" pitchFamily="34" charset="0"/>
                <a:cs typeface="Arial" panose="020B0604020202020204" pitchFamily="34" charset="0"/>
              </a:rPr>
            </a:br>
            <a:r>
              <a:rPr lang="kk-KZ" sz="1800" b="1" dirty="0">
                <a:latin typeface="Arial" panose="020B0604020202020204" pitchFamily="34" charset="0"/>
                <a:cs typeface="Arial" panose="020B0604020202020204" pitchFamily="34" charset="0"/>
              </a:rPr>
              <a:t/>
            </a:r>
            <a:br>
              <a:rPr lang="kk-KZ" sz="1800" b="1"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«Қазақ тілі», «Қазақ тілі мен әдебиеті» пәндері бойынша білім алушының оқу үлгерімін бақылауға берілген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мәтін саны, эссе тақырыптарының саны – 4.</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Сөз саны кесте бойынша көрсетілген </a:t>
            </a:r>
            <a:r>
              <a:rPr lang="kk-KZ" dirty="0"/>
              <a:t/>
            </a:r>
            <a:br>
              <a:rPr lang="kk-KZ" dirty="0"/>
            </a:br>
            <a:endParaRPr lang="kk-KZ" sz="2000" dirty="0">
              <a:solidFill>
                <a:schemeClr val="bg1"/>
              </a:solidFill>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81798987"/>
              </p:ext>
            </p:extLst>
          </p:nvPr>
        </p:nvGraphicFramePr>
        <p:xfrm>
          <a:off x="1586913" y="2085698"/>
          <a:ext cx="9363372" cy="1826453"/>
        </p:xfrm>
        <a:graphic>
          <a:graphicData uri="http://schemas.openxmlformats.org/drawingml/2006/table">
            <a:tbl>
              <a:tblPr firstRow="1" firstCol="1" bandRow="1">
                <a:tableStyleId>{5C22544A-7EE6-4342-B048-85BDC9FD1C3A}</a:tableStyleId>
              </a:tblPr>
              <a:tblGrid>
                <a:gridCol w="733722">
                  <a:extLst>
                    <a:ext uri="{9D8B030D-6E8A-4147-A177-3AD203B41FA5}">
                      <a16:colId xmlns="" xmlns:a16="http://schemas.microsoft.com/office/drawing/2014/main" val="2023789961"/>
                    </a:ext>
                  </a:extLst>
                </a:gridCol>
                <a:gridCol w="1485900">
                  <a:extLst>
                    <a:ext uri="{9D8B030D-6E8A-4147-A177-3AD203B41FA5}">
                      <a16:colId xmlns="" xmlns:a16="http://schemas.microsoft.com/office/drawing/2014/main" val="2321351271"/>
                    </a:ext>
                  </a:extLst>
                </a:gridCol>
                <a:gridCol w="3200055">
                  <a:extLst>
                    <a:ext uri="{9D8B030D-6E8A-4147-A177-3AD203B41FA5}">
                      <a16:colId xmlns="" xmlns:a16="http://schemas.microsoft.com/office/drawing/2014/main" val="3641418242"/>
                    </a:ext>
                  </a:extLst>
                </a:gridCol>
                <a:gridCol w="3943695">
                  <a:extLst>
                    <a:ext uri="{9D8B030D-6E8A-4147-A177-3AD203B41FA5}">
                      <a16:colId xmlns="" xmlns:a16="http://schemas.microsoft.com/office/drawing/2014/main" val="3243310799"/>
                    </a:ext>
                  </a:extLst>
                </a:gridCol>
              </a:tblGrid>
              <a:tr h="184789">
                <a:tc>
                  <a:txBody>
                    <a:bodyPr/>
                    <a:lstStyle/>
                    <a:p>
                      <a:pPr algn="just">
                        <a:lnSpc>
                          <a:spcPct val="107000"/>
                        </a:lnSpc>
                        <a:spcAft>
                          <a:spcPts val="80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Сыныбы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 мен әдебиеті)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80-90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90-100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130-140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r h="41935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 (ҚГБ, ЖМБ)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140-150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36533805"/>
                  </a:ext>
                </a:extLst>
              </a:tr>
            </a:tbl>
          </a:graphicData>
        </a:graphic>
      </p:graphicFrame>
      <p:sp>
        <p:nvSpPr>
          <p:cNvPr id="4" name="Тікбұрыш 3">
            <a:extLst>
              <a:ext uri="{FF2B5EF4-FFF2-40B4-BE49-F238E27FC236}">
                <a16:creationId xmlns="" xmlns:a16="http://schemas.microsoft.com/office/drawing/2014/main" id="{A288644C-201C-4A1F-A5A9-357DD1C50434}"/>
              </a:ext>
            </a:extLst>
          </p:cNvPr>
          <p:cNvSpPr/>
          <p:nvPr/>
        </p:nvSpPr>
        <p:spPr>
          <a:xfrm>
            <a:off x="782199" y="4034928"/>
            <a:ext cx="10972800" cy="1595693"/>
          </a:xfrm>
          <a:prstGeom prst="rect">
            <a:avLst/>
          </a:prstGeom>
        </p:spPr>
        <p:txBody>
          <a:bodyPr wrap="square">
            <a:spAutoFit/>
          </a:bodyPr>
          <a:lstStyle/>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7. Эсседегі тапсырмалардың қиындығы</a:t>
            </a:r>
            <a:r>
              <a:rPr lang="kk-KZ" sz="1600" dirty="0">
                <a:latin typeface="Arial" panose="020B0604020202020204" pitchFamily="34" charset="0"/>
                <a:ea typeface="Calibri" panose="020F0502020204030204" pitchFamily="34" charset="0"/>
                <a:cs typeface="Arial" panose="020B0604020202020204" pitchFamily="34" charset="0"/>
              </a:rPr>
              <a:t>: әр сыныптың жас ерекшелігіне сай беріледі</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8.</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b="1" dirty="0">
                <a:latin typeface="Arial" panose="020B0604020202020204" pitchFamily="34" charset="0"/>
                <a:ea typeface="Calibri" panose="020F0502020204030204" pitchFamily="34" charset="0"/>
                <a:cs typeface="Arial" panose="020B0604020202020204" pitchFamily="34" charset="0"/>
              </a:rPr>
              <a:t>Білімді тексеру тапсырмасының формасы:</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тыңдалым</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айтылым</a:t>
            </a:r>
            <a:r>
              <a:rPr lang="kk-KZ" sz="1600" dirty="0">
                <a:latin typeface="Arial" panose="020B0604020202020204" pitchFamily="34" charset="0"/>
                <a:ea typeface="Calibri" panose="020F0502020204030204" pitchFamily="34" charset="0"/>
                <a:cs typeface="Arial" panose="020B0604020202020204" pitchFamily="34" charset="0"/>
              </a:rPr>
              <a:t>) оқылым, жазылым дағдыларын қолданып эссе жазады</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9. Білімді тексеру тапсырмаларын орындау уақыты: </a:t>
            </a:r>
            <a:r>
              <a:rPr lang="kk-KZ" sz="1600" dirty="0">
                <a:latin typeface="Arial" panose="020B0604020202020204" pitchFamily="34" charset="0"/>
                <a:ea typeface="Calibri" panose="020F0502020204030204" pitchFamily="34" charset="0"/>
                <a:cs typeface="Arial" panose="020B0604020202020204" pitchFamily="34" charset="0"/>
              </a:rPr>
              <a:t>орындау уақыты – 90 минутты құрайды (жалпы эссені жазу уақыты берілген тапсырмаларды, оқуға жұмсалатын уақытты ескере есептелген). </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7317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520690" y="689125"/>
            <a:ext cx="5805825" cy="336631"/>
          </a:xfrm>
          <a:prstGeom prst="rect">
            <a:avLst/>
          </a:prstGeom>
        </p:spPr>
        <p:txBody>
          <a:bodyPr wrap="square">
            <a:spAutoFit/>
          </a:bodyPr>
          <a:lstStyle/>
          <a:p>
            <a:pPr marL="457200" algn="just">
              <a:lnSpc>
                <a:spcPct val="107000"/>
              </a:lnSpc>
              <a:spcAft>
                <a:spcPts val="800"/>
              </a:spcAft>
            </a:pPr>
            <a:r>
              <a:rPr lang="kk-KZ" sz="1600" b="1" spc="10" dirty="0">
                <a:latin typeface="Arial" panose="020B0604020202020204" pitchFamily="34" charset="0"/>
                <a:ea typeface="Calibri" panose="020F0502020204030204" pitchFamily="34" charset="0"/>
                <a:cs typeface="Arial" panose="020B0604020202020204" pitchFamily="34" charset="0"/>
              </a:rPr>
              <a:t>оқыту қазақ тілінде жүргізілетін сыныптар   үшін</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631093196"/>
              </p:ext>
            </p:extLst>
          </p:nvPr>
        </p:nvGraphicFramePr>
        <p:xfrm>
          <a:off x="765810" y="1284725"/>
          <a:ext cx="10835640" cy="3962142"/>
        </p:xfrm>
        <a:graphic>
          <a:graphicData uri="http://schemas.openxmlformats.org/drawingml/2006/table">
            <a:tbl>
              <a:tblPr firstRow="1" firstCol="1" bandRow="1">
                <a:tableStyleId>{5C22544A-7EE6-4342-B048-85BDC9FD1C3A}</a:tableStyleId>
              </a:tblPr>
              <a:tblGrid>
                <a:gridCol w="2996261">
                  <a:extLst>
                    <a:ext uri="{9D8B030D-6E8A-4147-A177-3AD203B41FA5}">
                      <a16:colId xmlns="" xmlns:a16="http://schemas.microsoft.com/office/drawing/2014/main" val="2023789961"/>
                    </a:ext>
                  </a:extLst>
                </a:gridCol>
                <a:gridCol w="7839379">
                  <a:extLst>
                    <a:ext uri="{9D8B030D-6E8A-4147-A177-3AD203B41FA5}">
                      <a16:colId xmlns=""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591350">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(3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 </a:t>
                      </a:r>
                    </a:p>
                    <a:p>
                      <a:pPr marL="0" indent="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973045">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3396024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063490" y="689125"/>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қазақ тілінде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762179901"/>
              </p:ext>
            </p:extLst>
          </p:nvPr>
        </p:nvGraphicFramePr>
        <p:xfrm>
          <a:off x="323961" y="1096950"/>
          <a:ext cx="11372850" cy="5315348"/>
        </p:xfrm>
        <a:graphic>
          <a:graphicData uri="http://schemas.openxmlformats.org/drawingml/2006/table">
            <a:tbl>
              <a:tblPr firstRow="1" firstCol="1" bandRow="1">
                <a:tableStyleId>{5C22544A-7EE6-4342-B048-85BDC9FD1C3A}</a:tableStyleId>
              </a:tblPr>
              <a:tblGrid>
                <a:gridCol w="1374492">
                  <a:extLst>
                    <a:ext uri="{9D8B030D-6E8A-4147-A177-3AD203B41FA5}">
                      <a16:colId xmlns="" xmlns:a16="http://schemas.microsoft.com/office/drawing/2014/main" val="2023789961"/>
                    </a:ext>
                  </a:extLst>
                </a:gridCol>
                <a:gridCol w="4005640">
                  <a:extLst>
                    <a:ext uri="{9D8B030D-6E8A-4147-A177-3AD203B41FA5}">
                      <a16:colId xmlns="" xmlns:a16="http://schemas.microsoft.com/office/drawing/2014/main" val="2321351271"/>
                    </a:ext>
                  </a:extLst>
                </a:gridCol>
                <a:gridCol w="1198605">
                  <a:extLst>
                    <a:ext uri="{9D8B030D-6E8A-4147-A177-3AD203B41FA5}">
                      <a16:colId xmlns="" xmlns:a16="http://schemas.microsoft.com/office/drawing/2014/main" val="3641418242"/>
                    </a:ext>
                  </a:extLst>
                </a:gridCol>
                <a:gridCol w="3768811">
                  <a:extLst>
                    <a:ext uri="{9D8B030D-6E8A-4147-A177-3AD203B41FA5}">
                      <a16:colId xmlns="" xmlns:a16="http://schemas.microsoft.com/office/drawing/2014/main" val="3243310799"/>
                    </a:ext>
                  </a:extLst>
                </a:gridCol>
                <a:gridCol w="1025302">
                  <a:extLst>
                    <a:ext uri="{9D8B030D-6E8A-4147-A177-3AD203B41FA5}">
                      <a16:colId xmlns="" xmlns:a16="http://schemas.microsoft.com/office/drawing/2014/main" val="2036251041"/>
                    </a:ext>
                  </a:extLst>
                </a:gridCol>
              </a:tblGrid>
              <a:tr h="500059">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140604">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612548">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 мәтінін орфографиялық және </a:t>
                      </a:r>
                      <a:r>
                        <a:rPr lang="kk-KZ" sz="16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600" dirty="0">
                          <a:effectLst/>
                          <a:latin typeface="Arial" panose="020B0604020202020204" pitchFamily="34" charset="0"/>
                          <a:ea typeface="Calibri" panose="020F0502020204030204" pitchFamily="34" charset="0"/>
                          <a:cs typeface="Arial" panose="020B0604020202020204" pitchFamily="34" charset="0"/>
                        </a:rPr>
                        <a:t>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533564">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мәнмәтін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2543040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520690" y="689125"/>
            <a:ext cx="58058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                         оқыту өзге тілдегі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022318550"/>
              </p:ext>
            </p:extLst>
          </p:nvPr>
        </p:nvGraphicFramePr>
        <p:xfrm>
          <a:off x="765810" y="1284725"/>
          <a:ext cx="10835640" cy="4768719"/>
        </p:xfrm>
        <a:graphic>
          <a:graphicData uri="http://schemas.openxmlformats.org/drawingml/2006/table">
            <a:tbl>
              <a:tblPr firstRow="1" firstCol="1" bandRow="1">
                <a:tableStyleId>{5C22544A-7EE6-4342-B048-85BDC9FD1C3A}</a:tableStyleId>
              </a:tblPr>
              <a:tblGrid>
                <a:gridCol w="2996261">
                  <a:extLst>
                    <a:ext uri="{9D8B030D-6E8A-4147-A177-3AD203B41FA5}">
                      <a16:colId xmlns="" xmlns:a16="http://schemas.microsoft.com/office/drawing/2014/main" val="2023789961"/>
                    </a:ext>
                  </a:extLst>
                </a:gridCol>
                <a:gridCol w="7839379">
                  <a:extLst>
                    <a:ext uri="{9D8B030D-6E8A-4147-A177-3AD203B41FA5}">
                      <a16:colId xmlns=""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Мәтін тыңдап, сұрақтарға жауап береді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591350">
                <a:tc>
                  <a:txBody>
                    <a:bodyPr/>
                    <a:lstStyle/>
                    <a:p>
                      <a:pPr marL="71755" marR="71755" algn="ctr">
                        <a:lnSpc>
                          <a:spcPct val="107000"/>
                        </a:lnSpc>
                        <a:spcAft>
                          <a:spcPts val="0"/>
                        </a:spcAft>
                      </a:pPr>
                      <a:endPar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Айтылым</a:t>
                      </a: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Тыңдаған мәтін бойынша педагогпен диалогқа түседі </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(2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521004647"/>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492132162"/>
                  </a:ext>
                </a:extLst>
              </a:tr>
            </a:tbl>
          </a:graphicData>
        </a:graphic>
      </p:graphicFrame>
    </p:spTree>
    <p:extLst>
      <p:ext uri="{BB962C8B-B14F-4D97-AF65-F5344CB8AC3E}">
        <p14:creationId xmlns:p14="http://schemas.microsoft.com/office/powerpoint/2010/main" val="4275542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757748" y="558259"/>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өзге тілде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11293828"/>
              </p:ext>
            </p:extLst>
          </p:nvPr>
        </p:nvGraphicFramePr>
        <p:xfrm>
          <a:off x="323961" y="933811"/>
          <a:ext cx="11372850" cy="5740274"/>
        </p:xfrm>
        <a:graphic>
          <a:graphicData uri="http://schemas.openxmlformats.org/drawingml/2006/table">
            <a:tbl>
              <a:tblPr firstRow="1" firstCol="1" bandRow="1">
                <a:tableStyleId>{5C22544A-7EE6-4342-B048-85BDC9FD1C3A}</a:tableStyleId>
              </a:tblPr>
              <a:tblGrid>
                <a:gridCol w="1374492">
                  <a:extLst>
                    <a:ext uri="{9D8B030D-6E8A-4147-A177-3AD203B41FA5}">
                      <a16:colId xmlns="" xmlns:a16="http://schemas.microsoft.com/office/drawing/2014/main" val="2023789961"/>
                    </a:ext>
                  </a:extLst>
                </a:gridCol>
                <a:gridCol w="3738520">
                  <a:extLst>
                    <a:ext uri="{9D8B030D-6E8A-4147-A177-3AD203B41FA5}">
                      <a16:colId xmlns="" xmlns:a16="http://schemas.microsoft.com/office/drawing/2014/main" val="2321351271"/>
                    </a:ext>
                  </a:extLst>
                </a:gridCol>
                <a:gridCol w="1173892">
                  <a:extLst>
                    <a:ext uri="{9D8B030D-6E8A-4147-A177-3AD203B41FA5}">
                      <a16:colId xmlns="" xmlns:a16="http://schemas.microsoft.com/office/drawing/2014/main" val="3641418242"/>
                    </a:ext>
                  </a:extLst>
                </a:gridCol>
                <a:gridCol w="4399005">
                  <a:extLst>
                    <a:ext uri="{9D8B030D-6E8A-4147-A177-3AD203B41FA5}">
                      <a16:colId xmlns="" xmlns:a16="http://schemas.microsoft.com/office/drawing/2014/main" val="3243310799"/>
                    </a:ext>
                  </a:extLst>
                </a:gridCol>
                <a:gridCol w="686941">
                  <a:extLst>
                    <a:ext uri="{9D8B030D-6E8A-4147-A177-3AD203B41FA5}">
                      <a16:colId xmlns="" xmlns:a16="http://schemas.microsoft.com/office/drawing/2014/main" val="2036251041"/>
                    </a:ext>
                  </a:extLst>
                </a:gridCol>
              </a:tblGrid>
              <a:tr h="383533">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297010">
                <a:tc>
                  <a:txBody>
                    <a:bodyPr/>
                    <a:lstStyle/>
                    <a:p>
                      <a:pPr algn="just">
                        <a:lnSpc>
                          <a:spcPct val="107000"/>
                        </a:lnSpc>
                        <a:spcAft>
                          <a:spcPts val="0"/>
                        </a:spcAft>
                      </a:pPr>
                      <a:r>
                        <a:rPr lang="kk-KZ" sz="16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Тыңдалым</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 тыңдап, сұрақтарға жауап 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сұрақтарға жауап 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335589">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Тыңдаған мәтін бойынша диалогқа түседі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жұбымен жұмыс жасайды;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017510">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1176206">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жазылым мәтінін орфографиялық және пунктуациялық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41193838"/>
                  </a:ext>
                </a:extLst>
              </a:tr>
              <a:tr h="1176206">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a:t>
                      </a:r>
                      <a:r>
                        <a:rPr lang="kk-KZ" sz="16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6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462471867"/>
                  </a:ext>
                </a:extLst>
              </a:tr>
            </a:tbl>
          </a:graphicData>
        </a:graphic>
      </p:graphicFrame>
    </p:spTree>
    <p:extLst>
      <p:ext uri="{BB962C8B-B14F-4D97-AF65-F5344CB8AC3E}">
        <p14:creationId xmlns:p14="http://schemas.microsoft.com/office/powerpoint/2010/main" val="29867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қазақ тілінде)</a:t>
            </a:r>
            <a:r>
              <a:rPr lang="kk-KZ" sz="1600" dirty="0">
                <a:latin typeface="Arial" panose="020B0604020202020204" pitchFamily="34" charset="0"/>
                <a:cs typeface="Arial" panose="020B0604020202020204" pitchFamily="34" charset="0"/>
              </a:rPr>
              <a:t/>
            </a:r>
            <a:br>
              <a:rPr lang="kk-KZ" sz="1600" dirty="0">
                <a:latin typeface="Arial" panose="020B0604020202020204" pitchFamily="34" charset="0"/>
                <a:cs typeface="Arial" panose="020B0604020202020204" pitchFamily="34" charset="0"/>
              </a:rPr>
            </a:br>
            <a:r>
              <a:rPr lang="kk-KZ" dirty="0"/>
              <a:t/>
            </a:r>
            <a:br>
              <a:rPr lang="kk-KZ" dirty="0"/>
            </a:br>
            <a:endParaRPr lang="kk-KZ" sz="2000" dirty="0">
              <a:solidFill>
                <a:schemeClr val="bg1"/>
              </a:solidFill>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4141600926"/>
              </p:ext>
            </p:extLst>
          </p:nvPr>
        </p:nvGraphicFramePr>
        <p:xfrm>
          <a:off x="385590" y="1322024"/>
          <a:ext cx="11285443" cy="4059302"/>
        </p:xfrm>
        <a:graphic>
          <a:graphicData uri="http://schemas.openxmlformats.org/drawingml/2006/table">
            <a:tbl>
              <a:tblPr firstRow="1" firstCol="1" bandRow="1">
                <a:tableStyleId>{5C22544A-7EE6-4342-B048-85BDC9FD1C3A}</a:tableStyleId>
              </a:tblPr>
              <a:tblGrid>
                <a:gridCol w="507382">
                  <a:extLst>
                    <a:ext uri="{9D8B030D-6E8A-4147-A177-3AD203B41FA5}">
                      <a16:colId xmlns="" xmlns:a16="http://schemas.microsoft.com/office/drawing/2014/main" val="2023789961"/>
                    </a:ext>
                  </a:extLst>
                </a:gridCol>
                <a:gridCol w="1510252">
                  <a:extLst>
                    <a:ext uri="{9D8B030D-6E8A-4147-A177-3AD203B41FA5}">
                      <a16:colId xmlns="" xmlns:a16="http://schemas.microsoft.com/office/drawing/2014/main" val="2321351271"/>
                    </a:ext>
                  </a:extLst>
                </a:gridCol>
                <a:gridCol w="3748582">
                  <a:extLst>
                    <a:ext uri="{9D8B030D-6E8A-4147-A177-3AD203B41FA5}">
                      <a16:colId xmlns="" xmlns:a16="http://schemas.microsoft.com/office/drawing/2014/main" val="3641418242"/>
                    </a:ext>
                  </a:extLst>
                </a:gridCol>
                <a:gridCol w="1776412">
                  <a:extLst>
                    <a:ext uri="{9D8B030D-6E8A-4147-A177-3AD203B41FA5}">
                      <a16:colId xmlns="" xmlns:a16="http://schemas.microsoft.com/office/drawing/2014/main" val="380568735"/>
                    </a:ext>
                  </a:extLst>
                </a:gridCol>
                <a:gridCol w="3742815">
                  <a:extLst>
                    <a:ext uri="{9D8B030D-6E8A-4147-A177-3AD203B41FA5}">
                      <a16:colId xmlns="" xmlns:a16="http://schemas.microsoft.com/office/drawing/2014/main" val="3243310799"/>
                    </a:ext>
                  </a:extLst>
                </a:gridCol>
              </a:tblGrid>
              <a:tr h="36341">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Оқылым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86361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мазмұны - 2 балл;</a:t>
                      </a:r>
                    </a:p>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422897">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Әдеби тіл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200223">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bl>
          </a:graphicData>
        </a:graphic>
      </p:graphicFrame>
    </p:spTree>
    <p:extLst>
      <p:ext uri="{BB962C8B-B14F-4D97-AF65-F5344CB8AC3E}">
        <p14:creationId xmlns:p14="http://schemas.microsoft.com/office/powerpoint/2010/main" val="4241815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өзге тілде)</a:t>
            </a:r>
            <a:r>
              <a:rPr lang="kk-KZ" sz="1600" dirty="0">
                <a:latin typeface="Arial" panose="020B0604020202020204" pitchFamily="34" charset="0"/>
                <a:cs typeface="Arial" panose="020B0604020202020204" pitchFamily="34" charset="0"/>
              </a:rPr>
              <a:t/>
            </a:r>
            <a:br>
              <a:rPr lang="kk-KZ" sz="1600" dirty="0">
                <a:latin typeface="Arial" panose="020B0604020202020204" pitchFamily="34" charset="0"/>
                <a:cs typeface="Arial" panose="020B0604020202020204" pitchFamily="34" charset="0"/>
              </a:rPr>
            </a:br>
            <a:r>
              <a:rPr lang="kk-KZ" dirty="0"/>
              <a:t/>
            </a:r>
            <a:br>
              <a:rPr lang="kk-KZ" dirty="0"/>
            </a:br>
            <a:endParaRPr lang="kk-KZ" sz="2000" dirty="0">
              <a:solidFill>
                <a:schemeClr val="bg1"/>
              </a:solidFill>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62294634"/>
              </p:ext>
            </p:extLst>
          </p:nvPr>
        </p:nvGraphicFramePr>
        <p:xfrm>
          <a:off x="453278" y="1311007"/>
          <a:ext cx="11285443" cy="5179312"/>
        </p:xfrm>
        <a:graphic>
          <a:graphicData uri="http://schemas.openxmlformats.org/drawingml/2006/table">
            <a:tbl>
              <a:tblPr firstRow="1" firstCol="1" bandRow="1">
                <a:tableStyleId>{5C22544A-7EE6-4342-B048-85BDC9FD1C3A}</a:tableStyleId>
              </a:tblPr>
              <a:tblGrid>
                <a:gridCol w="507382">
                  <a:extLst>
                    <a:ext uri="{9D8B030D-6E8A-4147-A177-3AD203B41FA5}">
                      <a16:colId xmlns="" xmlns:a16="http://schemas.microsoft.com/office/drawing/2014/main" val="2023789961"/>
                    </a:ext>
                  </a:extLst>
                </a:gridCol>
                <a:gridCol w="1510252">
                  <a:extLst>
                    <a:ext uri="{9D8B030D-6E8A-4147-A177-3AD203B41FA5}">
                      <a16:colId xmlns="" xmlns:a16="http://schemas.microsoft.com/office/drawing/2014/main" val="2321351271"/>
                    </a:ext>
                  </a:extLst>
                </a:gridCol>
                <a:gridCol w="3748582">
                  <a:extLst>
                    <a:ext uri="{9D8B030D-6E8A-4147-A177-3AD203B41FA5}">
                      <a16:colId xmlns="" xmlns:a16="http://schemas.microsoft.com/office/drawing/2014/main" val="3641418242"/>
                    </a:ext>
                  </a:extLst>
                </a:gridCol>
                <a:gridCol w="1776412">
                  <a:extLst>
                    <a:ext uri="{9D8B030D-6E8A-4147-A177-3AD203B41FA5}">
                      <a16:colId xmlns="" xmlns:a16="http://schemas.microsoft.com/office/drawing/2014/main" val="380568735"/>
                    </a:ext>
                  </a:extLst>
                </a:gridCol>
                <a:gridCol w="3742815">
                  <a:extLst>
                    <a:ext uri="{9D8B030D-6E8A-4147-A177-3AD203B41FA5}">
                      <a16:colId xmlns="" xmlns:a16="http://schemas.microsoft.com/office/drawing/2014/main" val="3243310799"/>
                    </a:ext>
                  </a:extLst>
                </a:gridCol>
              </a:tblGrid>
              <a:tr h="0">
                <a:tc>
                  <a:txBody>
                    <a:bodyPr/>
                    <a:lstStyle/>
                    <a:p>
                      <a:pPr algn="just">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Тыңдалым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58486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Айтылым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422897">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Оқылым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Жазылым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мазмұны-1 балл;</a:t>
                      </a:r>
                    </a:p>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579636229"/>
                  </a:ext>
                </a:extLst>
              </a:tr>
              <a:tr h="200223">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 </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5</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dirty="0">
                          <a:effectLst/>
                          <a:latin typeface="Arial" panose="020B0604020202020204" pitchFamily="34" charset="0"/>
                          <a:ea typeface="Calibri" panose="020F0502020204030204" pitchFamily="34" charset="0"/>
                          <a:cs typeface="Arial" panose="020B0604020202020204" pitchFamily="34" charset="0"/>
                        </a:rPr>
                        <a:t>30</a:t>
                      </a: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45977746"/>
                  </a:ext>
                </a:extLst>
              </a:tr>
            </a:tbl>
          </a:graphicData>
        </a:graphic>
      </p:graphicFrame>
    </p:spTree>
    <p:extLst>
      <p:ext uri="{BB962C8B-B14F-4D97-AF65-F5344CB8AC3E}">
        <p14:creationId xmlns:p14="http://schemas.microsoft.com/office/powerpoint/2010/main" val="783811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Тақырып 7"/>
          <p:cNvSpPr>
            <a:spLocks noGrp="1"/>
          </p:cNvSpPr>
          <p:nvPr>
            <p:ph type="title"/>
          </p:nvPr>
        </p:nvSpPr>
        <p:spPr>
          <a:xfrm>
            <a:off x="1247312" y="0"/>
            <a:ext cx="9632272" cy="585239"/>
          </a:xfrm>
        </p:spPr>
        <p:txBody>
          <a:bodyPr/>
          <a:lstStyle/>
          <a:p>
            <a:pPr algn="ctr"/>
            <a:r>
              <a:rPr lang="ru-RU" sz="1800" b="1"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ЕМТИХАННЫҢ МАҚСАТ, МІНДЕТТЕРІ</a:t>
            </a:r>
            <a:endParaRPr lang="kk-KZ" dirty="0"/>
          </a:p>
        </p:txBody>
      </p:sp>
      <p:sp>
        <p:nvSpPr>
          <p:cNvPr id="11" name="Тікбұрыш 10"/>
          <p:cNvSpPr/>
          <p:nvPr/>
        </p:nvSpPr>
        <p:spPr>
          <a:xfrm>
            <a:off x="7339723" y="1757810"/>
            <a:ext cx="4238532" cy="3416320"/>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Міндеті:</a:t>
            </a:r>
            <a:r>
              <a:rPr lang="kk-KZ" sz="2400" dirty="0">
                <a:latin typeface="Times New Roman" panose="02020603050405020304" pitchFamily="18" charset="0"/>
                <a:cs typeface="Times New Roman" panose="02020603050405020304" pitchFamily="18" charset="0"/>
              </a:rPr>
              <a:t> </a:t>
            </a:r>
          </a:p>
          <a:p>
            <a:pPr marL="342900" indent="-342900" algn="just">
              <a:buFontTx/>
              <a:buChar char="-"/>
            </a:pPr>
            <a:r>
              <a:rPr lang="kk-KZ" sz="2400" dirty="0">
                <a:latin typeface="Times New Roman" panose="02020603050405020304" pitchFamily="18" charset="0"/>
                <a:cs typeface="Times New Roman" panose="02020603050405020304" pitchFamily="18" charset="0"/>
              </a:rPr>
              <a:t>білім алушылардың білім берудің келесі деңгей материалдарын игеру дайындығы</a:t>
            </a:r>
            <a:r>
              <a:rPr lang="ru-RU" sz="2400" dirty="0">
                <a:latin typeface="Times New Roman" panose="02020603050405020304" pitchFamily="18" charset="0"/>
                <a:cs typeface="Times New Roman" panose="02020603050405020304" pitchFamily="18" charset="0"/>
              </a:rPr>
              <a:t>н ба</a:t>
            </a:r>
            <a:r>
              <a:rPr lang="kk-KZ" sz="2400" dirty="0" err="1">
                <a:latin typeface="Times New Roman" panose="02020603050405020304" pitchFamily="18" charset="0"/>
                <a:cs typeface="Times New Roman" panose="02020603050405020304" pitchFamily="18" charset="0"/>
              </a:rPr>
              <a:t>ғалау</a:t>
            </a:r>
            <a:r>
              <a:rPr lang="kk-KZ" sz="2400" dirty="0">
                <a:latin typeface="Times New Roman" panose="02020603050405020304" pitchFamily="18" charset="0"/>
                <a:cs typeface="Times New Roman" panose="02020603050405020304" pitchFamily="18" charset="0"/>
              </a:rPr>
              <a:t>;</a:t>
            </a:r>
          </a:p>
          <a:p>
            <a:pPr marL="342900" indent="-342900" algn="just">
              <a:buFontTx/>
              <a:buChar char="-"/>
            </a:pPr>
            <a:r>
              <a:rPr lang="kk-KZ" sz="2400" dirty="0">
                <a:latin typeface="Times New Roman" panose="02020603050405020304" pitchFamily="18" charset="0"/>
                <a:cs typeface="Times New Roman" panose="02020603050405020304" pitchFamily="18" charset="0"/>
              </a:rPr>
              <a:t>функционалдық сауаттылықтарының қалыптасу деңгейлерін бағалау.</a:t>
            </a:r>
            <a:endPar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9" descr="D:\Iskendir\Презентации\Восполнение знаний совещание МОН\Элемент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331" y="1859846"/>
            <a:ext cx="237966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Тікбұрыш 13"/>
          <p:cNvSpPr/>
          <p:nvPr/>
        </p:nvSpPr>
        <p:spPr>
          <a:xfrm>
            <a:off x="313151" y="1503123"/>
            <a:ext cx="4398315" cy="4308872"/>
          </a:xfrm>
          <a:prstGeom prst="rect">
            <a:avLst/>
          </a:prstGeom>
        </p:spPr>
        <p:txBody>
          <a:bodyPr wrap="square">
            <a:spAutoFit/>
          </a:bodyPr>
          <a:lstStyle/>
          <a:p>
            <a:pPr fontAlgn="base"/>
            <a:r>
              <a:rPr lang="kk-KZ" sz="2400" b="1" dirty="0">
                <a:latin typeface="Times New Roman" panose="02020603050405020304" pitchFamily="18" charset="0"/>
                <a:cs typeface="Times New Roman" panose="02020603050405020304" pitchFamily="18" charset="0"/>
              </a:rPr>
              <a:t>Мақсаты -</a:t>
            </a:r>
            <a:r>
              <a:rPr lang="kk-KZ" sz="2400" dirty="0">
                <a:latin typeface="Times New Roman" panose="02020603050405020304" pitchFamily="18" charset="0"/>
                <a:cs typeface="Times New Roman" panose="02020603050405020304" pitchFamily="18" charset="0"/>
              </a:rPr>
              <a:t> білім алушылардың «Қазақ тілі», «Қазақ тілі мен әдебиеті» пәндері бойынша оқу бағдарламасының көлемін меңгеру деңгейін негізгі орта білім берудің мемлекеттік жалпыға міндетті білім беру стандарты (бұдан әрі – МЖМББС) талаптарына сәйкес бағалау.</a:t>
            </a:r>
            <a:endParaRPr lang="kk-KZ" sz="2400" b="1" dirty="0">
              <a:latin typeface="Times New Roman" panose="02020603050405020304" pitchFamily="18" charset="0"/>
              <a:cs typeface="Times New Roman" panose="02020603050405020304" pitchFamily="18" charset="0"/>
            </a:endParaRPr>
          </a:p>
          <a:p>
            <a:r>
              <a:rPr lang="kk-KZ" b="1" dirty="0"/>
              <a:t> </a:t>
            </a:r>
            <a:endParaRPr lang="kk-KZ" dirty="0"/>
          </a:p>
          <a:p>
            <a:pPr algn="just"/>
            <a:r>
              <a:rPr lang="ru-RU" sz="1600" dirty="0">
                <a:solidFill>
                  <a:srgbClr val="002060"/>
                </a:solidFill>
                <a:ea typeface="Times New Roman" panose="02020603050405020304" pitchFamily="18" charset="0"/>
                <a:cs typeface="Times New Roman" panose="02020603050405020304" pitchFamily="18" charset="0"/>
              </a:rPr>
              <a:t>	</a:t>
            </a:r>
            <a:endParaRPr lang="kk-KZ" sz="1600" dirty="0">
              <a:solidFill>
                <a:srgbClr val="00206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23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3" name="Тікбұрыш 22"/>
          <p:cNvSpPr/>
          <p:nvPr/>
        </p:nvSpPr>
        <p:spPr>
          <a:xfrm>
            <a:off x="609454" y="1418412"/>
            <a:ext cx="10241280" cy="584775"/>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Жоғарыдағы берілген тапсырмалар педагогтер басшылыққа алуы үшін үлгі ретінде берілген (қажеттілігіне қарай ауыстырып дайындайды)</a:t>
            </a:r>
            <a:endParaRPr lang="ru-RU" sz="1600" dirty="0">
              <a:solidFill>
                <a:srgbClr val="002060"/>
              </a:solidFill>
              <a:latin typeface="Arial" panose="020B0604020202020204" pitchFamily="34" charset="0"/>
              <a:cs typeface="Arial" panose="020B0604020202020204" pitchFamily="34" charset="0"/>
            </a:endParaRPr>
          </a:p>
        </p:txBody>
      </p:sp>
      <p:sp>
        <p:nvSpPr>
          <p:cNvPr id="24" name="Тікбұрыш 23"/>
          <p:cNvSpPr/>
          <p:nvPr/>
        </p:nvSpPr>
        <p:spPr>
          <a:xfrm>
            <a:off x="609454" y="1972690"/>
            <a:ext cx="11078724"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Бағалау критерийлері құрастырылатын тапсырмаларға қарай педагогтер тарапынан өзгертіліп отыруы керек</a:t>
            </a:r>
            <a:endParaRPr lang="ru-RU" sz="1600" dirty="0">
              <a:solidFill>
                <a:srgbClr val="002060"/>
              </a:solidFill>
              <a:latin typeface="Arial" panose="020B0604020202020204" pitchFamily="34" charset="0"/>
              <a:cs typeface="Arial" panose="020B0604020202020204" pitchFamily="34" charset="0"/>
            </a:endParaRPr>
          </a:p>
        </p:txBody>
      </p:sp>
      <p:sp>
        <p:nvSpPr>
          <p:cNvPr id="25" name="Тікбұрыш 24"/>
          <p:cNvSpPr/>
          <p:nvPr/>
        </p:nvSpPr>
        <p:spPr>
          <a:xfrm>
            <a:off x="583474" y="2391946"/>
            <a:ext cx="11105182" cy="584775"/>
          </a:xfrm>
          <a:prstGeom prst="rect">
            <a:avLst/>
          </a:prstGeom>
        </p:spPr>
        <p:txBody>
          <a:bodyPr wrap="square">
            <a:spAutoFit/>
          </a:bodyPr>
          <a:lstStyle/>
          <a:p>
            <a:pPr lvl="0"/>
            <a:r>
              <a:rPr lang="kk-KZ" sz="1600" dirty="0">
                <a:latin typeface="Arial" panose="020B0604020202020204" pitchFamily="34" charset="0"/>
                <a:cs typeface="Arial" panose="020B0604020202020204" pitchFamily="34" charset="0"/>
              </a:rPr>
              <a:t>Емтихан тапсырмаларын құрастыруда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a:t>
            </a:r>
            <a:r>
              <a:rPr lang="kk-KZ" sz="1600" dirty="0" err="1">
                <a:latin typeface="Arial" panose="020B0604020202020204" pitchFamily="34" charset="0"/>
                <a:cs typeface="Arial" panose="020B0604020202020204" pitchFamily="34" charset="0"/>
              </a:rPr>
              <a:t>айтылым</a:t>
            </a:r>
            <a:r>
              <a:rPr lang="kk-KZ" sz="1600" dirty="0">
                <a:latin typeface="Arial" panose="020B0604020202020204" pitchFamily="34" charset="0"/>
                <a:cs typeface="Arial" panose="020B0604020202020204" pitchFamily="34" charset="0"/>
              </a:rPr>
              <a:t>, оқылым, жазылым дағдылары қамтылады. Емтихан тапсырмаларын </a:t>
            </a:r>
            <a:r>
              <a:rPr lang="kk-KZ" sz="1600" b="1" i="1" dirty="0">
                <a:latin typeface="Arial" panose="020B0604020202020204" pitchFamily="34" charset="0"/>
                <a:cs typeface="Arial" panose="020B0604020202020204" pitchFamily="34" charset="0"/>
              </a:rPr>
              <a:t>орындау қадамдары</a:t>
            </a:r>
            <a:r>
              <a:rPr lang="kk-KZ" sz="1600" dirty="0">
                <a:latin typeface="Arial" panose="020B0604020202020204" pitchFamily="34" charset="0"/>
                <a:cs typeface="Arial" panose="020B0604020202020204" pitchFamily="34" charset="0"/>
              </a:rPr>
              <a:t>:</a:t>
            </a:r>
          </a:p>
        </p:txBody>
      </p:sp>
      <p:sp>
        <p:nvSpPr>
          <p:cNvPr id="27" name="Тікбұрыш 26"/>
          <p:cNvSpPr/>
          <p:nvPr/>
        </p:nvSpPr>
        <p:spPr>
          <a:xfrm>
            <a:off x="563127" y="2973829"/>
            <a:ext cx="11105183" cy="584775"/>
          </a:xfrm>
          <a:prstGeom prst="rect">
            <a:avLst/>
          </a:prstGeom>
        </p:spPr>
        <p:txBody>
          <a:bodyPr wrap="square">
            <a:spAutoFit/>
          </a:bodyPr>
          <a:lstStyle/>
          <a:p>
            <a:r>
              <a:rPr lang="kk-KZ" sz="1200" dirty="0"/>
              <a:t>-   </a:t>
            </a:r>
            <a:r>
              <a:rPr lang="kk-KZ" sz="1600" dirty="0">
                <a:latin typeface="Arial" panose="020B0604020202020204" pitchFamily="34" charset="0"/>
                <a:cs typeface="Arial" panose="020B0604020202020204" pitchFamily="34" charset="0"/>
              </a:rPr>
              <a:t>дайындалған мәтін бойынша тапсырманы орындау арқылы білім алушының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дағдысы тексеріледі (өзге тілде оқытатын сыныптар үшін)</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13075" y="5211487"/>
            <a:ext cx="11133062"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эссе мәтініне грамматикалық талдау жасайды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596224" y="3605887"/>
            <a:ext cx="11105184" cy="369332"/>
          </a:xfrm>
          <a:prstGeom prst="rect">
            <a:avLst/>
          </a:prstGeom>
        </p:spPr>
        <p:txBody>
          <a:bodyPr wrap="square">
            <a:spAutoFit/>
          </a:bodyPr>
          <a:lstStyle/>
          <a:p>
            <a:r>
              <a:rPr lang="kk-KZ" dirty="0"/>
              <a:t>- </a:t>
            </a:r>
            <a:r>
              <a:rPr lang="kk-KZ" dirty="0" err="1"/>
              <a:t>айтылым</a:t>
            </a:r>
            <a:r>
              <a:rPr lang="kk-KZ" dirty="0"/>
              <a:t> дағдысы бойынша білім алушыға тапсырмалар беріледі (өзге тілде оқытатын сыныптар үшін);</a:t>
            </a:r>
          </a:p>
        </p:txBody>
      </p:sp>
      <p:sp>
        <p:nvSpPr>
          <p:cNvPr id="30" name="Тікбұрыш 29"/>
          <p:cNvSpPr/>
          <p:nvPr/>
        </p:nvSpPr>
        <p:spPr>
          <a:xfrm>
            <a:off x="583471" y="4054186"/>
            <a:ext cx="11192269"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оқылым бойынша білім алушыға дайын мәтін беріледі (қазақ және өзге тілдерде оқытатын)</a:t>
            </a:r>
            <a:endParaRPr lang="ru-RU" sz="1600" i="1" dirty="0">
              <a:solidFill>
                <a:srgbClr val="002060"/>
              </a:solidFill>
              <a:latin typeface="Arial" panose="020B0604020202020204" pitchFamily="34" charset="0"/>
              <a:cs typeface="Arial" panose="020B0604020202020204" pitchFamily="34" charset="0"/>
            </a:endParaRPr>
          </a:p>
        </p:txBody>
      </p:sp>
      <p:sp>
        <p:nvSpPr>
          <p:cNvPr id="31" name="Тікбұрыш 30"/>
          <p:cNvSpPr/>
          <p:nvPr/>
        </p:nvSpPr>
        <p:spPr>
          <a:xfrm>
            <a:off x="583471" y="4536539"/>
            <a:ext cx="11014593" cy="584775"/>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жазылым дағдысы бойынша білім алушы эссе жазады (оқылым мен жазылым бойынша берілетін мәтін мазмұны мен эссе тақырыбы бір-бірімен байланысты болу керек (қазақ және өзге тілдерде оқытатын)</a:t>
            </a:r>
            <a:endParaRPr lang="ru-RU" sz="1600" dirty="0">
              <a:solidFill>
                <a:srgbClr val="002060"/>
              </a:solidFill>
              <a:latin typeface="Arial" panose="020B0604020202020204" pitchFamily="34" charset="0"/>
              <a:cs typeface="Arial" panose="020B0604020202020204" pitchFamily="34" charset="0"/>
            </a:endParaRPr>
          </a:p>
        </p:txBody>
      </p:sp>
      <p:grpSp>
        <p:nvGrpSpPr>
          <p:cNvPr id="32" name="Группа 7"/>
          <p:cNvGrpSpPr>
            <a:grpSpLocks/>
          </p:cNvGrpSpPr>
          <p:nvPr/>
        </p:nvGrpSpPr>
        <p:grpSpPr bwMode="auto">
          <a:xfrm>
            <a:off x="200874" y="1429596"/>
            <a:ext cx="330200" cy="369888"/>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173303" y="1972690"/>
            <a:ext cx="330200" cy="369888"/>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16403" y="2410996"/>
            <a:ext cx="330200" cy="369888"/>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1864497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7" name="Тікбұрыш 26"/>
          <p:cNvSpPr/>
          <p:nvPr/>
        </p:nvSpPr>
        <p:spPr>
          <a:xfrm>
            <a:off x="641814" y="1603114"/>
            <a:ext cx="11075581"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Емтихан материалдарын білім беру ұйымы әкімшілігінің шешімімен педагогтер әзірлейді</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90118" y="3906382"/>
            <a:ext cx="11133062"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Күнделікке емтихан бағасын қою кезінде 30 балдық жүйеге ауыстырылады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670556" y="2110173"/>
            <a:ext cx="11105184" cy="1077218"/>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Үлгіде әр дағды бойынша оқу мақсаттары алына отырып, тапсырмалар берілді. Аралық аттестаттау тапсырмаларын дайындауда педагог (оқыту тіліне қарай)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a:t>
            </a:r>
            <a:r>
              <a:rPr lang="kk-KZ" sz="1600" dirty="0" err="1">
                <a:latin typeface="Arial" panose="020B0604020202020204" pitchFamily="34" charset="0"/>
                <a:cs typeface="Arial" panose="020B0604020202020204" pitchFamily="34" charset="0"/>
              </a:rPr>
              <a:t>айтылым</a:t>
            </a:r>
            <a:r>
              <a:rPr lang="kk-KZ" sz="1600" dirty="0">
                <a:latin typeface="Arial" panose="020B0604020202020204" pitchFamily="34" charset="0"/>
                <a:cs typeface="Arial" panose="020B0604020202020204" pitchFamily="34" charset="0"/>
              </a:rPr>
              <a:t>, оқылым, жазылым дағдыларының бөлімшелеріндегі оқу мақсаттарын ала отырып, тапсырмаларды түрлендіруіне болады немесе сыныптың білім сапасына қарай әр дағдыдағы бөлімшелер мен оқу мақсаттарын өзі таңдап ала алады</a:t>
            </a:r>
          </a:p>
        </p:txBody>
      </p:sp>
      <p:grpSp>
        <p:nvGrpSpPr>
          <p:cNvPr id="41" name="Группа 7"/>
          <p:cNvGrpSpPr>
            <a:grpSpLocks/>
          </p:cNvGrpSpPr>
          <p:nvPr/>
        </p:nvGrpSpPr>
        <p:grpSpPr bwMode="auto">
          <a:xfrm>
            <a:off x="223682" y="1529275"/>
            <a:ext cx="330200" cy="369888"/>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4" name="Группа 7"/>
          <p:cNvGrpSpPr>
            <a:grpSpLocks/>
          </p:cNvGrpSpPr>
          <p:nvPr/>
        </p:nvGrpSpPr>
        <p:grpSpPr bwMode="auto">
          <a:xfrm>
            <a:off x="243142" y="2159075"/>
            <a:ext cx="311149" cy="369889"/>
            <a:chOff x="3198813" y="1891811"/>
            <a:chExt cx="330200" cy="369546"/>
          </a:xfrm>
        </p:grpSpPr>
        <p:sp>
          <p:nvSpPr>
            <p:cNvPr id="45"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6" name="TextBox 11"/>
            <p:cNvSpPr txBox="1">
              <a:spLocks noChangeArrowheads="1"/>
            </p:cNvSpPr>
            <p:nvPr/>
          </p:nvSpPr>
          <p:spPr bwMode="auto">
            <a:xfrm>
              <a:off x="3241504" y="1891811"/>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5</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7" name="Группа 7"/>
          <p:cNvGrpSpPr>
            <a:grpSpLocks/>
          </p:cNvGrpSpPr>
          <p:nvPr/>
        </p:nvGrpSpPr>
        <p:grpSpPr bwMode="auto">
          <a:xfrm>
            <a:off x="180582" y="3355214"/>
            <a:ext cx="330200" cy="369888"/>
            <a:chOff x="3198813" y="1891812"/>
            <a:chExt cx="330200" cy="369546"/>
          </a:xfrm>
        </p:grpSpPr>
        <p:sp>
          <p:nvSpPr>
            <p:cNvPr id="48"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9"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6</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0" name="Группа 7"/>
          <p:cNvGrpSpPr>
            <a:grpSpLocks/>
          </p:cNvGrpSpPr>
          <p:nvPr/>
        </p:nvGrpSpPr>
        <p:grpSpPr bwMode="auto">
          <a:xfrm>
            <a:off x="180582" y="3898629"/>
            <a:ext cx="324575" cy="346307"/>
            <a:chOff x="3198813" y="1891812"/>
            <a:chExt cx="330200" cy="369546"/>
          </a:xfrm>
        </p:grpSpPr>
        <p:sp>
          <p:nvSpPr>
            <p:cNvPr id="51"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52"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7</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3" name="Группа 7"/>
          <p:cNvGrpSpPr>
            <a:grpSpLocks/>
          </p:cNvGrpSpPr>
          <p:nvPr/>
        </p:nvGrpSpPr>
        <p:grpSpPr bwMode="auto">
          <a:xfrm>
            <a:off x="180583" y="4502563"/>
            <a:ext cx="373300" cy="386074"/>
            <a:chOff x="3198813" y="1891812"/>
            <a:chExt cx="330200" cy="369546"/>
          </a:xfrm>
        </p:grpSpPr>
        <p:sp>
          <p:nvSpPr>
            <p:cNvPr id="54"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55"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8</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 xmlns:a16="http://schemas.microsoft.com/office/drawing/2014/main" id="{768408AE-6095-4255-A109-DAE921E199FE}"/>
              </a:ext>
            </a:extLst>
          </p:cNvPr>
          <p:cNvSpPr/>
          <p:nvPr/>
        </p:nvSpPr>
        <p:spPr>
          <a:xfrm>
            <a:off x="683327" y="3270133"/>
            <a:ext cx="10972227" cy="584775"/>
          </a:xfrm>
          <a:prstGeom prst="rect">
            <a:avLst/>
          </a:prstGeom>
        </p:spPr>
        <p:txBody>
          <a:bodyPr wrap="square">
            <a:spAutoFit/>
          </a:bodyPr>
          <a:lstStyle/>
          <a:p>
            <a:r>
              <a:rPr lang="kk-KZ" sz="1600" dirty="0">
                <a:latin typeface="Arial" panose="020B0604020202020204" pitchFamily="34" charset="0"/>
                <a:ea typeface="Times New Roman" panose="02020603050405020304" pitchFamily="18"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endParaRPr lang="kk-KZ" sz="1600" dirty="0">
              <a:latin typeface="Arial" panose="020B0604020202020204" pitchFamily="34" charset="0"/>
              <a:cs typeface="Arial" panose="020B0604020202020204" pitchFamily="34" charset="0"/>
            </a:endParaRPr>
          </a:p>
        </p:txBody>
      </p:sp>
      <p:sp>
        <p:nvSpPr>
          <p:cNvPr id="3" name="Тікбұрыш 2">
            <a:extLst>
              <a:ext uri="{FF2B5EF4-FFF2-40B4-BE49-F238E27FC236}">
                <a16:creationId xmlns="" xmlns:a16="http://schemas.microsoft.com/office/drawing/2014/main" id="{47ABCC3B-CBBF-4704-BC9B-5217D6724AA2}"/>
              </a:ext>
            </a:extLst>
          </p:cNvPr>
          <p:cNvSpPr/>
          <p:nvPr/>
        </p:nvSpPr>
        <p:spPr>
          <a:xfrm>
            <a:off x="690118" y="4502563"/>
            <a:ext cx="11027276" cy="1077218"/>
          </a:xfrm>
          <a:prstGeom prst="rect">
            <a:avLst/>
          </a:prstGeom>
        </p:spPr>
        <p:txBody>
          <a:bodyPr wrap="square">
            <a:spAutoFit/>
          </a:bodyPr>
          <a:lstStyle/>
          <a:p>
            <a:r>
              <a:rPr lang="kk-KZ" sz="1600" dirty="0">
                <a:latin typeface="Arial" panose="020B0604020202020204" pitchFamily="34" charset="0"/>
                <a:ea typeface="Times New Roman" panose="02020603050405020304" pitchFamily="18" charset="0"/>
                <a:cs typeface="Arial" panose="020B0604020202020204" pitchFamily="34" charset="0"/>
              </a:rPr>
              <a:t>Емтиханның аяқталу қорытындысы бойынша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Қазақстан Республикасы</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Білім және ғылым министрінің</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2008 жылғы 18 наурыздағы</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125 бұйрығының </a:t>
            </a:r>
            <a:r>
              <a:rPr lang="kk-KZ" sz="1600" dirty="0">
                <a:latin typeface="Arial" panose="020B0604020202020204" pitchFamily="34" charset="0"/>
                <a:ea typeface="Times New Roman" panose="02020603050405020304" pitchFamily="18" charset="0"/>
                <a:cs typeface="Arial" panose="020B0604020202020204" pitchFamily="34" charset="0"/>
              </a:rPr>
              <a:t>талаптарына сай хаттама толтырылады. Емтихан қорытындыларына талдау жасалады</a:t>
            </a:r>
            <a:endParaRPr lang="kk-KZ" sz="1600" dirty="0">
              <a:latin typeface="Arial" panose="020B0604020202020204" pitchFamily="34" charset="0"/>
              <a:cs typeface="Arial" panose="020B0604020202020204" pitchFamily="34" charset="0"/>
            </a:endParaRPr>
          </a:p>
          <a:p>
            <a:endParaRPr lang="kk-KZ"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8906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cs typeface="Times New Roman" panose="02020603050405020304" pitchFamily="18" charset="0"/>
              </a:rPr>
              <a:t>ЕМТИХАН ӨТКІЗУ ТАЛАБЫ</a:t>
            </a:r>
            <a:r>
              <a:rPr lang="ru-RU" sz="2000" b="1" dirty="0">
                <a:solidFill>
                  <a:schemeClr val="bg1"/>
                </a:solidFill>
                <a:latin typeface="Calibri" panose="020F0502020204030204" pitchFamily="34" charset="0"/>
                <a:ea typeface="+mn-ea"/>
                <a:cs typeface="Times New Roman" panose="02020603050405020304" pitchFamily="18" charset="0"/>
              </a:rPr>
              <a:t/>
            </a:r>
            <a:br>
              <a:rPr lang="ru-RU" sz="2000" b="1" dirty="0">
                <a:solidFill>
                  <a:schemeClr val="bg1"/>
                </a:solidFill>
                <a:latin typeface="Calibri" panose="020F0502020204030204" pitchFamily="34" charset="0"/>
                <a:ea typeface="+mn-ea"/>
                <a:cs typeface="Times New Roman" panose="02020603050405020304" pitchFamily="18"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grpSp>
        <p:nvGrpSpPr>
          <p:cNvPr id="32" name="Группа 7"/>
          <p:cNvGrpSpPr>
            <a:grpSpLocks/>
          </p:cNvGrpSpPr>
          <p:nvPr/>
        </p:nvGrpSpPr>
        <p:grpSpPr bwMode="auto">
          <a:xfrm>
            <a:off x="190926" y="1763660"/>
            <a:ext cx="401292" cy="459521"/>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210603" y="2457772"/>
            <a:ext cx="403180" cy="460895"/>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41663" y="4384573"/>
            <a:ext cx="403181" cy="460895"/>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1" name="Группа 7"/>
          <p:cNvGrpSpPr>
            <a:grpSpLocks/>
          </p:cNvGrpSpPr>
          <p:nvPr/>
        </p:nvGrpSpPr>
        <p:grpSpPr bwMode="auto">
          <a:xfrm>
            <a:off x="288214" y="5309133"/>
            <a:ext cx="403181" cy="460895"/>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41505"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 xmlns:a16="http://schemas.microsoft.com/office/drawing/2014/main" id="{70E30AAA-3E1A-4BD0-BB35-FDB4921D8855}"/>
              </a:ext>
            </a:extLst>
          </p:cNvPr>
          <p:cNvSpPr/>
          <p:nvPr/>
        </p:nvSpPr>
        <p:spPr>
          <a:xfrm>
            <a:off x="423510" y="1664186"/>
            <a:ext cx="8239951" cy="460895"/>
          </a:xfrm>
          <a:prstGeom prst="rect">
            <a:avLst/>
          </a:prstGeom>
        </p:spPr>
        <p:txBody>
          <a:bodyPr wrap="square">
            <a:spAutoFit/>
          </a:bodyPr>
          <a:lstStyle/>
          <a:p>
            <a:pPr indent="450215" algn="just">
              <a:lnSpc>
                <a:spcPct val="107000"/>
              </a:lnSpc>
              <a:spcAft>
                <a:spcPts val="800"/>
              </a:spcAft>
            </a:pPr>
            <a:r>
              <a:rPr lang="kk-KZ" sz="2400" dirty="0">
                <a:latin typeface="Arial" panose="020B0604020202020204" pitchFamily="34" charset="0"/>
                <a:ea typeface="Calibri" panose="020F0502020204030204" pitchFamily="34" charset="0"/>
                <a:cs typeface="Arial" panose="020B0604020202020204" pitchFamily="34" charset="0"/>
              </a:rPr>
              <a:t>Емтихан қазақ тілінде өтеді </a:t>
            </a:r>
          </a:p>
        </p:txBody>
      </p:sp>
      <p:sp>
        <p:nvSpPr>
          <p:cNvPr id="3" name="Тікбұрыш 2">
            <a:extLst>
              <a:ext uri="{FF2B5EF4-FFF2-40B4-BE49-F238E27FC236}">
                <a16:creationId xmlns="" xmlns:a16="http://schemas.microsoft.com/office/drawing/2014/main" id="{24B030F0-9C2F-405B-9B56-F187A78F9266}"/>
              </a:ext>
            </a:extLst>
          </p:cNvPr>
          <p:cNvSpPr/>
          <p:nvPr/>
        </p:nvSpPr>
        <p:spPr>
          <a:xfrm>
            <a:off x="861833" y="2385635"/>
            <a:ext cx="10192011" cy="1569660"/>
          </a:xfrm>
          <a:prstGeom prst="rect">
            <a:avLst/>
          </a:prstGeom>
        </p:spPr>
        <p:txBody>
          <a:bodyPr wrap="square">
            <a:spAutoFit/>
          </a:bodyPr>
          <a:lstStyle/>
          <a:p>
            <a:r>
              <a:rPr lang="kk-KZ" sz="2400" dirty="0">
                <a:latin typeface="Arial" panose="020B0604020202020204" pitchFamily="34"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p>
        </p:txBody>
      </p:sp>
      <p:sp>
        <p:nvSpPr>
          <p:cNvPr id="4" name="Тікбұрыш 3">
            <a:extLst>
              <a:ext uri="{FF2B5EF4-FFF2-40B4-BE49-F238E27FC236}">
                <a16:creationId xmlns="" xmlns:a16="http://schemas.microsoft.com/office/drawing/2014/main" id="{392157AF-9AC4-4027-8A21-CF0C87C420FE}"/>
              </a:ext>
            </a:extLst>
          </p:cNvPr>
          <p:cNvSpPr/>
          <p:nvPr/>
        </p:nvSpPr>
        <p:spPr>
          <a:xfrm>
            <a:off x="906408" y="4215849"/>
            <a:ext cx="10993678" cy="830997"/>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Педагогтердің емтихандағы кезекшілік кестесі білім беру ұйымының педагогикалық кеңесімен айқындалады</a:t>
            </a:r>
            <a:endParaRPr lang="kk-KZ" sz="2400" dirty="0">
              <a:latin typeface="Arial" panose="020B0604020202020204" pitchFamily="34" charset="0"/>
              <a:cs typeface="Arial" panose="020B0604020202020204" pitchFamily="34" charset="0"/>
            </a:endParaRPr>
          </a:p>
        </p:txBody>
      </p:sp>
      <p:sp>
        <p:nvSpPr>
          <p:cNvPr id="7" name="Тікбұрыш 6">
            <a:extLst>
              <a:ext uri="{FF2B5EF4-FFF2-40B4-BE49-F238E27FC236}">
                <a16:creationId xmlns="" xmlns:a16="http://schemas.microsoft.com/office/drawing/2014/main" id="{96714547-7F34-47A5-BB14-D6AC9446369C}"/>
              </a:ext>
            </a:extLst>
          </p:cNvPr>
          <p:cNvSpPr/>
          <p:nvPr/>
        </p:nvSpPr>
        <p:spPr>
          <a:xfrm>
            <a:off x="929946" y="5309133"/>
            <a:ext cx="10993678" cy="1200329"/>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Академиялық адалдық қағидаттарын сақтай отырып, емтихан материалдарын педагогтер құрастырады және білім беру ұйымының әкімшілігі бекітеді</a:t>
            </a:r>
            <a:endParaRPr lang="kk-K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896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ТАПСЫРМАЛАРЫНЫҢ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71500" y="982873"/>
            <a:ext cx="10258082"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1. Қазақ сыныптары үшін «Қазақ тілі» оқу пәні бойынша:</a:t>
            </a: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әдеби тіл нормаларын сақтау </a:t>
            </a:r>
            <a:endParaRPr lang="kk-KZ" sz="2400" dirty="0">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«Қазақ тілі» оқу пәні бойынша рубрика</a:t>
            </a:r>
          </a:p>
        </p:txBody>
      </p:sp>
      <p:sp>
        <p:nvSpPr>
          <p:cNvPr id="2" name="Тікбұрыш 1">
            <a:extLst>
              <a:ext uri="{FF2B5EF4-FFF2-40B4-BE49-F238E27FC236}">
                <a16:creationId xmlns="" xmlns:a16="http://schemas.microsoft.com/office/drawing/2014/main" id="{84A2EFA5-C3DD-437F-A278-705BB5F79596}"/>
              </a:ext>
            </a:extLst>
          </p:cNvPr>
          <p:cNvSpPr/>
          <p:nvPr/>
        </p:nvSpPr>
        <p:spPr>
          <a:xfrm>
            <a:off x="571500" y="3429000"/>
            <a:ext cx="9784553" cy="3046988"/>
          </a:xfrm>
          <a:prstGeom prst="rect">
            <a:avLst/>
          </a:prstGeom>
        </p:spPr>
        <p:txBody>
          <a:bodyPr wrap="square">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2. Өзге тілде оқытатын сыныптар үшін «Қазақ тілі мен әдебиеті» оқу пәні бойынша:</a:t>
            </a: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тыңдалым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айтылым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тілдік бағдар</a:t>
            </a:r>
            <a:endParaRPr lang="kk-KZ" sz="2400" dirty="0">
              <a:latin typeface="Arial" panose="020B0604020202020204" pitchFamily="34" charset="0"/>
              <a:ea typeface="Calibri" panose="020F0502020204030204" pitchFamily="34" charset="0"/>
              <a:cs typeface="Arial" panose="020B0604020202020204" pitchFamily="34" charset="0"/>
            </a:endParaRPr>
          </a:p>
          <a:p>
            <a:pPr lvl="0" indent="450850" algn="just" eaLnBrk="0" fontAlgn="base" hangingPunct="0">
              <a:spcBef>
                <a:spcPct val="0"/>
              </a:spcBef>
              <a:spcAft>
                <a:spcPct val="0"/>
              </a:spcAft>
            </a:pPr>
            <a:r>
              <a:rPr lang="kk-KZ" altLang="kk-KZ" sz="2400" dirty="0">
                <a:latin typeface="Arial" panose="020B0604020202020204" pitchFamily="34" charset="0"/>
                <a:cs typeface="Arial" panose="020B0604020202020204" pitchFamily="34" charset="0"/>
              </a:rPr>
              <a:t>«Қазақ тілі мен әдебиеті» оқу пәні бойынша рубрика</a:t>
            </a:r>
          </a:p>
        </p:txBody>
      </p:sp>
    </p:spTree>
    <p:extLst>
      <p:ext uri="{BB962C8B-B14F-4D97-AF65-F5344CB8AC3E}">
        <p14:creationId xmlns:p14="http://schemas.microsoft.com/office/powerpoint/2010/main" val="315371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880860" y="689125"/>
            <a:ext cx="4445655" cy="367216"/>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nvPr>
        </p:nvGraphicFramePr>
        <p:xfrm>
          <a:off x="262890" y="1284725"/>
          <a:ext cx="11716802" cy="5261856"/>
        </p:xfrm>
        <a:graphic>
          <a:graphicData uri="http://schemas.openxmlformats.org/drawingml/2006/table">
            <a:tbl>
              <a:tblPr firstRow="1" firstCol="1" bandRow="1">
                <a:tableStyleId>{5C22544A-7EE6-4342-B048-85BDC9FD1C3A}</a:tableStyleId>
              </a:tblPr>
              <a:tblGrid>
                <a:gridCol w="962970">
                  <a:extLst>
                    <a:ext uri="{9D8B030D-6E8A-4147-A177-3AD203B41FA5}">
                      <a16:colId xmlns="" xmlns:a16="http://schemas.microsoft.com/office/drawing/2014/main" val="2023789961"/>
                    </a:ext>
                  </a:extLst>
                </a:gridCol>
                <a:gridCol w="1928820">
                  <a:extLst>
                    <a:ext uri="{9D8B030D-6E8A-4147-A177-3AD203B41FA5}">
                      <a16:colId xmlns="" xmlns:a16="http://schemas.microsoft.com/office/drawing/2014/main" val="2321351271"/>
                    </a:ext>
                  </a:extLst>
                </a:gridCol>
                <a:gridCol w="1760220">
                  <a:extLst>
                    <a:ext uri="{9D8B030D-6E8A-4147-A177-3AD203B41FA5}">
                      <a16:colId xmlns="" xmlns:a16="http://schemas.microsoft.com/office/drawing/2014/main" val="3641418242"/>
                    </a:ext>
                  </a:extLst>
                </a:gridCol>
                <a:gridCol w="1908810">
                  <a:extLst>
                    <a:ext uri="{9D8B030D-6E8A-4147-A177-3AD203B41FA5}">
                      <a16:colId xmlns="" xmlns:a16="http://schemas.microsoft.com/office/drawing/2014/main" val="3243310799"/>
                    </a:ext>
                  </a:extLst>
                </a:gridCol>
                <a:gridCol w="1485900">
                  <a:extLst>
                    <a:ext uri="{9D8B030D-6E8A-4147-A177-3AD203B41FA5}">
                      <a16:colId xmlns="" xmlns:a16="http://schemas.microsoft.com/office/drawing/2014/main" val="2036251041"/>
                    </a:ext>
                  </a:extLst>
                </a:gridCol>
                <a:gridCol w="1703070">
                  <a:extLst>
                    <a:ext uri="{9D8B030D-6E8A-4147-A177-3AD203B41FA5}">
                      <a16:colId xmlns="" xmlns:a16="http://schemas.microsoft.com/office/drawing/2014/main" val="481639520"/>
                    </a:ext>
                  </a:extLst>
                </a:gridCol>
                <a:gridCol w="1967012">
                  <a:extLst>
                    <a:ext uri="{9D8B030D-6E8A-4147-A177-3AD203B41FA5}">
                      <a16:colId xmlns="" xmlns:a16="http://schemas.microsoft.com/office/drawing/2014/main" val="834628115"/>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807151">
                <a:tc>
                  <a:txBody>
                    <a:bodyPr/>
                    <a:lstStyle/>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6.</a:t>
                      </a:r>
                    </a:p>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Оқылым стратегияларын қолдану </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5.2.6.1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жалпы мазмұнын түсіну үшін оқу, нақты ақпаратты табу үшін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6.2.6.1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рөлге бөліп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7.2.6.1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комментарий жасау, іріктеп оқу, зерттеп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8.2.6.1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талдап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245500">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Оқылым стратегияларын қолдану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10.2.6.1 белгілі бір мақсат үшін оқылым стратегияларын жүйелі қолдана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665971">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 Мәлімет</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терді өңдей білу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896938" fontAlgn="base">
                        <a:lnSpc>
                          <a:spcPct val="100000"/>
                        </a:lnSpc>
                        <a:spcAft>
                          <a:spcPts val="0"/>
                        </a:spcAft>
                      </a:pPr>
                      <a:r>
                        <a:rPr lang="kk-KZ" sz="1400" spc="10" dirty="0">
                          <a:effectLst/>
                          <a:latin typeface="Arial" panose="020B0604020202020204" pitchFamily="34" charset="0"/>
                          <a:cs typeface="Arial" panose="020B0604020202020204" pitchFamily="34" charset="0"/>
                        </a:rPr>
                        <a:t>10.2.5.1 мәтіндегі негізгі ойды анықтау, көтерілген мәселеге баға беріп, мәліметтер мен пікірлерді өңдей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71500" y="985679"/>
            <a:ext cx="1025808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 оқылым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769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54666988"/>
              </p:ext>
            </p:extLst>
          </p:nvPr>
        </p:nvGraphicFramePr>
        <p:xfrm>
          <a:off x="165253" y="1306187"/>
          <a:ext cx="11777872" cy="4586967"/>
        </p:xfrm>
        <a:graphic>
          <a:graphicData uri="http://schemas.openxmlformats.org/drawingml/2006/table">
            <a:tbl>
              <a:tblPr firstRow="1" firstCol="1" bandRow="1">
                <a:tableStyleId>{5C22544A-7EE6-4342-B048-85BDC9FD1C3A}</a:tableStyleId>
              </a:tblPr>
              <a:tblGrid>
                <a:gridCol w="1024040">
                  <a:extLst>
                    <a:ext uri="{9D8B030D-6E8A-4147-A177-3AD203B41FA5}">
                      <a16:colId xmlns="" xmlns:a16="http://schemas.microsoft.com/office/drawing/2014/main" val="2023789961"/>
                    </a:ext>
                  </a:extLst>
                </a:gridCol>
                <a:gridCol w="2155229">
                  <a:extLst>
                    <a:ext uri="{9D8B030D-6E8A-4147-A177-3AD203B41FA5}">
                      <a16:colId xmlns="" xmlns:a16="http://schemas.microsoft.com/office/drawing/2014/main" val="2321351271"/>
                    </a:ext>
                  </a:extLst>
                </a:gridCol>
                <a:gridCol w="1685466">
                  <a:extLst>
                    <a:ext uri="{9D8B030D-6E8A-4147-A177-3AD203B41FA5}">
                      <a16:colId xmlns="" xmlns:a16="http://schemas.microsoft.com/office/drawing/2014/main" val="3641418242"/>
                    </a:ext>
                  </a:extLst>
                </a:gridCol>
                <a:gridCol w="1855557">
                  <a:extLst>
                    <a:ext uri="{9D8B030D-6E8A-4147-A177-3AD203B41FA5}">
                      <a16:colId xmlns="" xmlns:a16="http://schemas.microsoft.com/office/drawing/2014/main" val="3243310799"/>
                    </a:ext>
                  </a:extLst>
                </a:gridCol>
                <a:gridCol w="1527137">
                  <a:extLst>
                    <a:ext uri="{9D8B030D-6E8A-4147-A177-3AD203B41FA5}">
                      <a16:colId xmlns="" xmlns:a16="http://schemas.microsoft.com/office/drawing/2014/main" val="2036251041"/>
                    </a:ext>
                  </a:extLst>
                </a:gridCol>
                <a:gridCol w="1770826">
                  <a:extLst>
                    <a:ext uri="{9D8B030D-6E8A-4147-A177-3AD203B41FA5}">
                      <a16:colId xmlns="" xmlns:a16="http://schemas.microsoft.com/office/drawing/2014/main" val="481639520"/>
                    </a:ext>
                  </a:extLst>
                </a:gridCol>
                <a:gridCol w="1759617">
                  <a:extLst>
                    <a:ext uri="{9D8B030D-6E8A-4147-A177-3AD203B41FA5}">
                      <a16:colId xmlns="" xmlns:a16="http://schemas.microsoft.com/office/drawing/2014/main" val="834628115"/>
                    </a:ext>
                  </a:extLst>
                </a:gridCol>
              </a:tblGrid>
              <a:tr h="579763">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Эссе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5. 3.4.1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 отырып, өзіне таныс адамды, белгілі бір мекен мен оқиғаны сипаттап не суреттеп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6.3.4.1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тақырыбынан ауытқымай, абзац түрлерін жүйелі құрастырып, көтерілген мәселе бойынша келісу-келіспеу себептерін айқын көрсетіп жазу(«келісу, келіспеу» эссесі)</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тақырыпқа байланысты берілген мәселенің оңтайлы шешілу жолдары немесе себептеріне өз көзқарасын жазу (</a:t>
                      </a:r>
                      <a:r>
                        <a:rPr lang="kk-KZ" sz="1400" dirty="0" err="1">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dirty="0">
                          <a:effectLst/>
                          <a:latin typeface="Arial" panose="020B0604020202020204" pitchFamily="34" charset="0"/>
                          <a:ea typeface="Calibri" panose="020F0502020204030204" pitchFamily="34" charset="0"/>
                          <a:cs typeface="Arial" panose="020B0604020202020204" pitchFamily="34" charset="0"/>
                        </a:rPr>
                        <a:t>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8.3.4.1</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10.3.4.1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bl>
          </a:graphicData>
        </a:graphic>
      </p:graphicFrame>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жазылым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11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56184017"/>
              </p:ext>
            </p:extLst>
          </p:nvPr>
        </p:nvGraphicFramePr>
        <p:xfrm>
          <a:off x="165253" y="1306187"/>
          <a:ext cx="11777872" cy="5265428"/>
        </p:xfrm>
        <a:graphic>
          <a:graphicData uri="http://schemas.openxmlformats.org/drawingml/2006/table">
            <a:tbl>
              <a:tblPr firstRow="1" firstCol="1" bandRow="1">
                <a:tableStyleId>{5C22544A-7EE6-4342-B048-85BDC9FD1C3A}</a:tableStyleId>
              </a:tblPr>
              <a:tblGrid>
                <a:gridCol w="1024040">
                  <a:extLst>
                    <a:ext uri="{9D8B030D-6E8A-4147-A177-3AD203B41FA5}">
                      <a16:colId xmlns="" xmlns:a16="http://schemas.microsoft.com/office/drawing/2014/main" val="2023789961"/>
                    </a:ext>
                  </a:extLst>
                </a:gridCol>
                <a:gridCol w="2155229">
                  <a:extLst>
                    <a:ext uri="{9D8B030D-6E8A-4147-A177-3AD203B41FA5}">
                      <a16:colId xmlns="" xmlns:a16="http://schemas.microsoft.com/office/drawing/2014/main" val="2321351271"/>
                    </a:ext>
                  </a:extLst>
                </a:gridCol>
                <a:gridCol w="1856128">
                  <a:extLst>
                    <a:ext uri="{9D8B030D-6E8A-4147-A177-3AD203B41FA5}">
                      <a16:colId xmlns="" xmlns:a16="http://schemas.microsoft.com/office/drawing/2014/main" val="3641418242"/>
                    </a:ext>
                  </a:extLst>
                </a:gridCol>
                <a:gridCol w="1885950">
                  <a:extLst>
                    <a:ext uri="{9D8B030D-6E8A-4147-A177-3AD203B41FA5}">
                      <a16:colId xmlns="" xmlns:a16="http://schemas.microsoft.com/office/drawing/2014/main" val="3243310799"/>
                    </a:ext>
                  </a:extLst>
                </a:gridCol>
                <a:gridCol w="1680210">
                  <a:extLst>
                    <a:ext uri="{9D8B030D-6E8A-4147-A177-3AD203B41FA5}">
                      <a16:colId xmlns="" xmlns:a16="http://schemas.microsoft.com/office/drawing/2014/main" val="2036251041"/>
                    </a:ext>
                  </a:extLst>
                </a:gridCol>
                <a:gridCol w="1623060">
                  <a:extLst>
                    <a:ext uri="{9D8B030D-6E8A-4147-A177-3AD203B41FA5}">
                      <a16:colId xmlns="" xmlns:a16="http://schemas.microsoft.com/office/drawing/2014/main" val="481639520"/>
                    </a:ext>
                  </a:extLst>
                </a:gridCol>
                <a:gridCol w="1553255">
                  <a:extLst>
                    <a:ext uri="{9D8B030D-6E8A-4147-A177-3AD203B41FA5}">
                      <a16:colId xmlns="" xmlns:a16="http://schemas.microsoft.com/office/drawing/2014/main" val="834628115"/>
                    </a:ext>
                  </a:extLst>
                </a:gridCol>
              </a:tblGrid>
              <a:tr h="591193">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Грамматикалық норма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5.4.4.1 жұрнақ арқылы жасалған туынды сөздерді және күрделі сөздерді ауызша және жазбаша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5.4.4.2 зат есімдердің мағыналық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4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5.4.4.3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5.4.4.4</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5.4.4.5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6.4.4.1 сөйлемдегі есімдіктің қызметін түсіну, есімдікті зат есім, сын есімнің орнына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6.4.4.2 етістіктің етіс түрлері мен салт-сабақты етістіктердің тіркесімдік мүмкіндігін ауызша және жазбаша тілдесім барысында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6.4.4.3 үстеудің мағыналық түрлерін ажырату, синонимдік қатарларын түрлендіріп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етістіктің есімше, көсемше, тұйық етістік, шақ, рай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7.4.4.2 еліктеуіш сөздердің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мәнмәтіндегі</a:t>
                      </a:r>
                      <a:r>
                        <a:rPr lang="kk-KZ" sz="1400" dirty="0">
                          <a:effectLst/>
                          <a:latin typeface="Arial" panose="020B0604020202020204" pitchFamily="34" charset="0"/>
                          <a:ea typeface="Calibri" panose="020F0502020204030204" pitchFamily="34" charset="0"/>
                          <a:cs typeface="Arial" panose="020B0604020202020204" pitchFamily="34" charset="0"/>
                        </a:rPr>
                        <a:t> қолданысын түсіну.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7.4.4.3 шылау түрлерін ажырата білу, орынды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7.4.4.4;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7.4.4.5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сөз тіркесінің байланысу тәсілдері мен түрлері, есімді, етістікті сөз тіркестерін ажырату,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8.4.4.2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тұрлаулы және тұрлаусыз сөйлем мүшелерінің сөйлем жасаудағы өзіндік орнын, қызметін түсініп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8.4.4.3;</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8.4.4.4</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bl>
          </a:graphicData>
        </a:graphic>
      </p:graphicFrame>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Әдеби тіл нормаларын сақтау</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9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ОҚУ ПӘНІ БОЙЫНША РУБРИКА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тілінде оқытатын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766321792"/>
              </p:ext>
            </p:extLst>
          </p:nvPr>
        </p:nvGraphicFramePr>
        <p:xfrm>
          <a:off x="231354" y="1440180"/>
          <a:ext cx="11611777" cy="4949604"/>
        </p:xfrm>
        <a:graphic>
          <a:graphicData uri="http://schemas.openxmlformats.org/drawingml/2006/table">
            <a:tbl>
              <a:tblPr firstRow="1" firstCol="1" bandRow="1">
                <a:tableStyleId>{5C22544A-7EE6-4342-B048-85BDC9FD1C3A}</a:tableStyleId>
              </a:tblPr>
              <a:tblGrid>
                <a:gridCol w="1277957">
                  <a:extLst>
                    <a:ext uri="{9D8B030D-6E8A-4147-A177-3AD203B41FA5}">
                      <a16:colId xmlns="" xmlns:a16="http://schemas.microsoft.com/office/drawing/2014/main" val="2023789961"/>
                    </a:ext>
                  </a:extLst>
                </a:gridCol>
                <a:gridCol w="3128790">
                  <a:extLst>
                    <a:ext uri="{9D8B030D-6E8A-4147-A177-3AD203B41FA5}">
                      <a16:colId xmlns="" xmlns:a16="http://schemas.microsoft.com/office/drawing/2014/main" val="2321351271"/>
                    </a:ext>
                  </a:extLst>
                </a:gridCol>
                <a:gridCol w="3481330">
                  <a:extLst>
                    <a:ext uri="{9D8B030D-6E8A-4147-A177-3AD203B41FA5}">
                      <a16:colId xmlns="" xmlns:a16="http://schemas.microsoft.com/office/drawing/2014/main" val="3641418242"/>
                    </a:ext>
                  </a:extLst>
                </a:gridCol>
                <a:gridCol w="3723700">
                  <a:extLst>
                    <a:ext uri="{9D8B030D-6E8A-4147-A177-3AD203B41FA5}">
                      <a16:colId xmlns="" xmlns:a16="http://schemas.microsoft.com/office/drawing/2014/main" val="3243310799"/>
                    </a:ext>
                  </a:extLst>
                </a:gridCol>
              </a:tblGrid>
              <a:tr h="517901">
                <a:tc>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08058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түсіну үшін оқиды, бірақ мәтіндегі нақты ақпаратты таба алмайды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жартылай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823159">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сақтап жазуда шатастырады,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жазуда тақырыптан ауытқиды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сақтайды, өзіне таныс адамды, белгілі бір мекен мен оқиғаны сипаттап не суреттеп жазуда тақырыпқа қатысты мәлімет толық емес немесе жартылай қарастырылады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толық сақтайды,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52796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Сөйлемді дұрыс құрмайды,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(8-10)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 құрылысы дұрыс болғанымен,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(5-7) жібереді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Сөйлемдер логика-грамматикалық жағынан дұрыс құрылады,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1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423038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372006" y="50134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83425389"/>
              </p:ext>
            </p:extLst>
          </p:nvPr>
        </p:nvGraphicFramePr>
        <p:xfrm>
          <a:off x="493923" y="876901"/>
          <a:ext cx="11204153" cy="5973071"/>
        </p:xfrm>
        <a:graphic>
          <a:graphicData uri="http://schemas.openxmlformats.org/drawingml/2006/table">
            <a:tbl>
              <a:tblPr firstRow="1" firstCol="1" bandRow="1">
                <a:tableStyleId>{5C22544A-7EE6-4342-B048-85BDC9FD1C3A}</a:tableStyleId>
              </a:tblPr>
              <a:tblGrid>
                <a:gridCol w="1115518">
                  <a:extLst>
                    <a:ext uri="{9D8B030D-6E8A-4147-A177-3AD203B41FA5}">
                      <a16:colId xmlns="" xmlns:a16="http://schemas.microsoft.com/office/drawing/2014/main" val="2023789961"/>
                    </a:ext>
                  </a:extLst>
                </a:gridCol>
                <a:gridCol w="2145475">
                  <a:extLst>
                    <a:ext uri="{9D8B030D-6E8A-4147-A177-3AD203B41FA5}">
                      <a16:colId xmlns="" xmlns:a16="http://schemas.microsoft.com/office/drawing/2014/main" val="2321351271"/>
                    </a:ext>
                  </a:extLst>
                </a:gridCol>
                <a:gridCol w="2071171">
                  <a:extLst>
                    <a:ext uri="{9D8B030D-6E8A-4147-A177-3AD203B41FA5}">
                      <a16:colId xmlns="" xmlns:a16="http://schemas.microsoft.com/office/drawing/2014/main" val="3641418242"/>
                    </a:ext>
                  </a:extLst>
                </a:gridCol>
                <a:gridCol w="1938969">
                  <a:extLst>
                    <a:ext uri="{9D8B030D-6E8A-4147-A177-3AD203B41FA5}">
                      <a16:colId xmlns="" xmlns:a16="http://schemas.microsoft.com/office/drawing/2014/main" val="3243310799"/>
                    </a:ext>
                  </a:extLst>
                </a:gridCol>
                <a:gridCol w="2071171">
                  <a:extLst>
                    <a:ext uri="{9D8B030D-6E8A-4147-A177-3AD203B41FA5}">
                      <a16:colId xmlns="" xmlns:a16="http://schemas.microsoft.com/office/drawing/2014/main" val="2036251041"/>
                    </a:ext>
                  </a:extLst>
                </a:gridCol>
                <a:gridCol w="1861849">
                  <a:extLst>
                    <a:ext uri="{9D8B030D-6E8A-4147-A177-3AD203B41FA5}">
                      <a16:colId xmlns=""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kumimoji="0" lang="kk-KZ" altLang="kk-KZ" sz="14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материал</a:t>
                      </a:r>
                    </a:p>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дары бойынша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defTabSz="711200"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сұрақтарға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шынайы өмірмен байланыстырып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өз пікірін өзгелердің пікірімен салыстыра отырып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деректерді келтіре отырып, дәлелді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dirty="0">
                          <a:effectLst/>
                          <a:latin typeface="Arial" panose="020B0604020202020204" pitchFamily="34" charset="0"/>
                          <a:ea typeface="Calibri" panose="020F0502020204030204" pitchFamily="34" charset="0"/>
                          <a:cs typeface="Arial" panose="020B0604020202020204" pitchFamily="34" charset="0"/>
                        </a:rPr>
                        <a:t>10.1.6.1 көтерілген мәселе бойынша әртүрлі дереккөздерден алынған мәтіндерді тыңдау және салыстыру, өз көзқарасын аргументтер негізінде дәлелдеу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317543">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kk-KZ"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 Сенімді және еркін жауап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defTabSz="182563" fontAlgn="base">
                        <a:lnSpc>
                          <a:spcPct val="107000"/>
                        </a:lnSpc>
                        <a:spcAft>
                          <a:spcPts val="800"/>
                        </a:spcAft>
                        <a:tabLst>
                          <a:tab pos="1257300" algn="l"/>
                        </a:tabLs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берілген сұрақты дұрыс түсініп, лайықты жауап беру, шағын диалогке қатысу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6.2.5.1 коммуникативтік жағдаят бойынша диалогке қатысушылар өзара түсінісіп, ойларын толықтырып отыру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диалогке қатысушылар коммуникативтік жағдаяттың талаптарына сай «сөйлеуші →тыңдаушы» позицияларын еркін ауыстыру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8.2.5.1 </a:t>
                      </a:r>
                    </a:p>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пікірталасқа қатысушылар берілген тақырып бойынша өз пікірлерін сенімді дәлелдеу және қойылған сұрақтарға еркін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10.2.1.1 </a:t>
                      </a:r>
                    </a:p>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ғылыми-көпшілік және публицистикалық стильдегі мәтіндерден күрделі сөздердің жасалу жолын анықтау, ауызша мәтін құрауда орынды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2336172904"/>
      </p:ext>
    </p:extLst>
  </p:cSld>
  <p:clrMapOvr>
    <a:masterClrMapping/>
  </p:clrMapOvr>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1120</TotalTime>
  <Words>2735</Words>
  <Application>Microsoft Office PowerPoint</Application>
  <PresentationFormat>Произвольный</PresentationFormat>
  <Paragraphs>484</Paragraphs>
  <Slides>21</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21</vt:i4>
      </vt:variant>
    </vt:vector>
  </HeadingPairs>
  <TitlesOfParts>
    <vt:vector size="23" baseType="lpstr">
      <vt:lpstr>Office тақырыбы</vt:lpstr>
      <vt:lpstr>Тема Office</vt:lpstr>
      <vt:lpstr>Презентация PowerPoint</vt:lpstr>
      <vt:lpstr>ЕМТИХАННЫҢ МАҚСАТ, МІНДЕТТЕРІ</vt:lpstr>
      <vt:lpstr>ЕМТИХАН ӨТКІЗУ ТАЛАБЫ  </vt:lpstr>
      <vt:lpstr>ЕМТИХАН ТАПСЫРМАЛАРЫНЫҢ МАЗМҰНЫ </vt:lpstr>
      <vt:lpstr>ЕМТИХАН МАЗМҰНЫ </vt:lpstr>
      <vt:lpstr>ЕМТИХАН МАЗМҰНЫ </vt:lpstr>
      <vt:lpstr>ЕМТИХАН МАЗМҰНЫ </vt:lpstr>
      <vt:lpstr>  «ҚАЗАҚ ТІЛІ» ОҚУ ПӘНІ БОЙЫНША РУБРИКА   </vt:lpstr>
      <vt:lpstr>ЕМТИХАН МАЗМҰНЫ </vt:lpstr>
      <vt:lpstr>ЕМТИХАН МАЗМҰНЫ </vt:lpstr>
      <vt:lpstr>ЕМТИХАН МАЗМҰНЫ </vt:lpstr>
      <vt:lpstr>  «ҚАЗАҚ ТІЛІ МЕН ӘДЕБИЕТІ» ОҚУ ПӘНІ БОЙЫНША РУБРИКА   </vt:lpstr>
      <vt:lpstr>      «ҚАЗАҚ ТІЛІ», «ҚАЗАҚ ТІЛІ МЕН ӘДЕБИЕТІ» ОҚУ ПӘНІ БОЙЫНША ЕМТИХАН   6. Емтихан өткізуді ұйымдастыру мәселелері  «Қазақ тілі», «Қазақ тілі мен әдебиеті» пәндері бойынша білім алушының оқу үлгерімін бақылауға берілген  мәтін саны, эссе тақырыптарының саны – 4.                                                                                                 Сөз саны кесте бойынша көрсетілген  </vt:lpstr>
      <vt:lpstr>  АРАЛЫҚ АТТЕСТАТТАУ ТАПСЫРМАЛАРЫНЫҢ ҮЛГІЛЕРІ   </vt:lpstr>
      <vt:lpstr>БАҒАЛАУ КРИТЕРИЙЛЕРІ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қазақ тілінде)  </vt:lpstr>
      <vt:lpstr>     БІЛІМДІ ТЕКСЕРУ ТАПСЫРМАЛАРЫ БОЙЫНША ОРЫНДАЛҒАН ЖҰМЫСТЫ БАҒАЛАУ    Бес балдықты 30-балдыққа ауыстыру шкаласы                                                                                                                                          (оқыту өзге тілде)  </vt:lpstr>
      <vt:lpstr>ЕМТИХАННЫҢ ӨТКІЗІЛУІ БОЙЫНША ЕСКЕРТУЛЕР  </vt:lpstr>
      <vt:lpstr>ЕМТИХАННЫҢ ӨТКІЗІЛУІ БОЙЫНША ЕСКЕРТУЛЕР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көрсетілімі</dc:title>
  <dc:creator>Пользователь</dc:creator>
  <cp:lastModifiedBy>Ахметова </cp:lastModifiedBy>
  <cp:revision>90</cp:revision>
  <dcterms:created xsi:type="dcterms:W3CDTF">2022-02-23T14:25:38Z</dcterms:created>
  <dcterms:modified xsi:type="dcterms:W3CDTF">2024-02-07T05:02:57Z</dcterms:modified>
</cp:coreProperties>
</file>