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1445" r:id="rId2"/>
    <p:sldId id="1419" r:id="rId3"/>
    <p:sldId id="1446" r:id="rId4"/>
    <p:sldId id="1447" r:id="rId5"/>
    <p:sldId id="1448" r:id="rId6"/>
  </p:sldIdLst>
  <p:sldSz cx="12192000" cy="6858000"/>
  <p:notesSz cx="6799263" cy="99298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094"/>
    <a:srgbClr val="3366CC"/>
    <a:srgbClr val="D60093"/>
    <a:srgbClr val="3C8475"/>
    <a:srgbClr val="928104"/>
    <a:srgbClr val="6C2E9B"/>
    <a:srgbClr val="9E9E9E"/>
    <a:srgbClr val="E4177D"/>
    <a:srgbClr val="BFBFBF"/>
    <a:srgbClr val="622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4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lan Zhumageldi" userId="c821543fe53bcfa7" providerId="LiveId" clId="{7BAFC2C4-C9EE-4801-9F66-A549A8FC7B96}"/>
    <pc:docChg chg="modSld">
      <pc:chgData name="Nurlan Zhumageldi" userId="c821543fe53bcfa7" providerId="LiveId" clId="{7BAFC2C4-C9EE-4801-9F66-A549A8FC7B96}" dt="2023-11-16T04:45:12.931" v="18" actId="14734"/>
      <pc:docMkLst>
        <pc:docMk/>
      </pc:docMkLst>
      <pc:sldChg chg="modSp mod">
        <pc:chgData name="Nurlan Zhumageldi" userId="c821543fe53bcfa7" providerId="LiveId" clId="{7BAFC2C4-C9EE-4801-9F66-A549A8FC7B96}" dt="2023-11-16T04:45:12.931" v="18" actId="14734"/>
        <pc:sldMkLst>
          <pc:docMk/>
          <pc:sldMk cId="2258303516" sldId="1419"/>
        </pc:sldMkLst>
        <pc:spChg chg="mod">
          <ac:chgData name="Nurlan Zhumageldi" userId="c821543fe53bcfa7" providerId="LiveId" clId="{7BAFC2C4-C9EE-4801-9F66-A549A8FC7B96}" dt="2023-11-16T04:44:55.868" v="17" actId="20577"/>
          <ac:spMkLst>
            <pc:docMk/>
            <pc:sldMk cId="2258303516" sldId="1419"/>
            <ac:spMk id="5" creationId="{9FFEC5F9-AC50-4AF8-94C2-D50922D374A7}"/>
          </ac:spMkLst>
        </pc:spChg>
        <pc:spChg chg="mod">
          <ac:chgData name="Nurlan Zhumageldi" userId="c821543fe53bcfa7" providerId="LiveId" clId="{7BAFC2C4-C9EE-4801-9F66-A549A8FC7B96}" dt="2023-11-16T04:44:19.550" v="0" actId="20577"/>
          <ac:spMkLst>
            <pc:docMk/>
            <pc:sldMk cId="2258303516" sldId="1419"/>
            <ac:spMk id="6" creationId="{DDC2CAC2-61EF-46DD-BA29-4B62F6CED1CB}"/>
          </ac:spMkLst>
        </pc:spChg>
        <pc:spChg chg="mod">
          <ac:chgData name="Nurlan Zhumageldi" userId="c821543fe53bcfa7" providerId="LiveId" clId="{7BAFC2C4-C9EE-4801-9F66-A549A8FC7B96}" dt="2023-11-16T04:44:21.132" v="1" actId="20577"/>
          <ac:spMkLst>
            <pc:docMk/>
            <pc:sldMk cId="2258303516" sldId="1419"/>
            <ac:spMk id="9" creationId="{CD590130-4F78-4B9F-B9C5-F3D7BEF3F6A9}"/>
          </ac:spMkLst>
        </pc:spChg>
        <pc:spChg chg="mod">
          <ac:chgData name="Nurlan Zhumageldi" userId="c821543fe53bcfa7" providerId="LiveId" clId="{7BAFC2C4-C9EE-4801-9F66-A549A8FC7B96}" dt="2023-11-16T04:44:40.248" v="16" actId="20577"/>
          <ac:spMkLst>
            <pc:docMk/>
            <pc:sldMk cId="2258303516" sldId="1419"/>
            <ac:spMk id="12" creationId="{CF6143E2-0BEB-4CF4-B640-F934A768DBB7}"/>
          </ac:spMkLst>
        </pc:spChg>
        <pc:graphicFrameChg chg="modGraphic">
          <ac:chgData name="Nurlan Zhumageldi" userId="c821543fe53bcfa7" providerId="LiveId" clId="{7BAFC2C4-C9EE-4801-9F66-A549A8FC7B96}" dt="2023-11-16T04:45:12.931" v="18" actId="14734"/>
          <ac:graphicFrameMkLst>
            <pc:docMk/>
            <pc:sldMk cId="2258303516" sldId="1419"/>
            <ac:graphicFrameMk id="16" creationId="{5193A162-0E4B-447E-AB7B-34636CD7C58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332210C-0ACC-431F-9C47-F160CBD1CBB6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B82E71C-56AF-4DFF-BF97-4B355CF4F9D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988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523999" y="857250"/>
            <a:ext cx="9144002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9268" y="5759649"/>
            <a:ext cx="234038" cy="22839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8594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676605" y="2158141"/>
            <a:ext cx="1800000" cy="135035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2481915" y="3515808"/>
            <a:ext cx="1800000" cy="135035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4296543" y="2158141"/>
            <a:ext cx="1800000" cy="135035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6101851" y="3515808"/>
            <a:ext cx="1800000" cy="135035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7909351" y="2158141"/>
            <a:ext cx="1800000" cy="135035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9721013" y="3515808"/>
            <a:ext cx="1800000" cy="135035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064495194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416968" y="1721197"/>
            <a:ext cx="7358064" cy="17412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416968" y="3516065"/>
            <a:ext cx="7358064" cy="596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9268" y="5759649"/>
            <a:ext cx="230832" cy="228396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984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36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EF6D76-87D6-4044-85C6-729D8218F15D}"/>
              </a:ext>
            </a:extLst>
          </p:cNvPr>
          <p:cNvSpPr/>
          <p:nvPr/>
        </p:nvSpPr>
        <p:spPr>
          <a:xfrm>
            <a:off x="677330" y="3002568"/>
            <a:ext cx="10913533" cy="846386"/>
          </a:xfrm>
          <a:prstGeom prst="rect">
            <a:avLst/>
          </a:prstGeom>
          <a:solidFill>
            <a:srgbClr val="007ABF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 МЕКТЕПТЕРІНІҢ ОҚУШЫЛАРЫНА АРНАЛҒАН ЖАЛПЫ БІЛІМ БЕРЕТІН ПӘНДЕР БОЙЫНША РЕСПУБЛИКАЛЫҚ ОЛИМПИАДА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CA1FDC-AC1F-4958-ACD7-F8A91C442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934" y="2038681"/>
            <a:ext cx="2578121" cy="79275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02A686-FCC2-4AE8-8A0F-E8238EADE538}"/>
              </a:ext>
            </a:extLst>
          </p:cNvPr>
          <p:cNvSpPr/>
          <p:nvPr/>
        </p:nvSpPr>
        <p:spPr>
          <a:xfrm>
            <a:off x="1035087" y="526022"/>
            <a:ext cx="10121821" cy="7232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>
              <a:lnSpc>
                <a:spcPct val="15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РЕСПУБЛИКАСЫНЫҢ ОҚУ-АҒАРТУ МИНИСТРЛІГІ</a:t>
            </a:r>
          </a:p>
          <a:p>
            <a:pPr marL="179388" lvl="1" algn="ctr" defTabSz="584200" hangingPunct="0">
              <a:lnSpc>
                <a:spcPct val="15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«ДАРЫН» РЕСПУБЛИКАЛЫҚ ҒЫЛЫМИ-ПРАКТИКАЛЫҚ ОРТАЛЫҒЫ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6A2E40-1F28-499E-BF37-9F4A3BA68060}"/>
              </a:ext>
            </a:extLst>
          </p:cNvPr>
          <p:cNvSpPr/>
          <p:nvPr/>
        </p:nvSpPr>
        <p:spPr>
          <a:xfrm>
            <a:off x="4300001" y="5701036"/>
            <a:ext cx="3591998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>
              <a:lnSpc>
                <a:spcPct val="150000"/>
              </a:lnSpc>
            </a:pPr>
            <a:r>
              <a:rPr lang="en-US" sz="2400" b="1" dirty="0">
                <a:solidFill>
                  <a:srgbClr val="007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www.daryn.kz</a:t>
            </a:r>
            <a:endParaRPr lang="ru-RU" sz="2400" b="1" dirty="0">
              <a:solidFill>
                <a:srgbClr val="007AB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7CD0B5-4C7F-42E9-B03E-8D1AEE1A140C}"/>
              </a:ext>
            </a:extLst>
          </p:cNvPr>
          <p:cNvSpPr/>
          <p:nvPr/>
        </p:nvSpPr>
        <p:spPr>
          <a:xfrm rot="16200000" flipH="1">
            <a:off x="1080000" y="-705863"/>
            <a:ext cx="36000" cy="2196000"/>
          </a:xfrm>
          <a:prstGeom prst="rect">
            <a:avLst/>
          </a:prstGeom>
          <a:solidFill>
            <a:srgbClr val="007ABF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KZ" sz="2000" b="0" i="0" u="none" strike="noStrike" cap="none" spc="0" normalizeH="0" baseline="0">
              <a:ln>
                <a:noFill/>
              </a:ln>
              <a:solidFill>
                <a:srgbClr val="007AB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2B8C48B-6D79-4875-9560-661B997D4E31}"/>
              </a:ext>
            </a:extLst>
          </p:cNvPr>
          <p:cNvCxnSpPr/>
          <p:nvPr/>
        </p:nvCxnSpPr>
        <p:spPr>
          <a:xfrm>
            <a:off x="4600137" y="4103070"/>
            <a:ext cx="2985571" cy="0"/>
          </a:xfrm>
          <a:prstGeom prst="line">
            <a:avLst/>
          </a:prstGeom>
          <a:noFill/>
          <a:ln w="19050" cap="flat">
            <a:solidFill>
              <a:srgbClr val="007AB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50B1574-740F-405B-AC18-C47DAA29BC18}"/>
              </a:ext>
            </a:extLst>
          </p:cNvPr>
          <p:cNvSpPr/>
          <p:nvPr/>
        </p:nvSpPr>
        <p:spPr>
          <a:xfrm rot="16200000" flipH="1">
            <a:off x="11076000" y="5215978"/>
            <a:ext cx="36000" cy="2196000"/>
          </a:xfrm>
          <a:prstGeom prst="rect">
            <a:avLst/>
          </a:prstGeom>
          <a:solidFill>
            <a:srgbClr val="007ABF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KZ" sz="2000" b="0" i="0" u="none" strike="noStrike" cap="none" spc="0" normalizeH="0" baseline="0">
              <a:ln>
                <a:noFill/>
              </a:ln>
              <a:solidFill>
                <a:srgbClr val="007AB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A670A58-22E9-4F94-A867-9219AD485558}"/>
              </a:ext>
            </a:extLst>
          </p:cNvPr>
          <p:cNvCxnSpPr>
            <a:cxnSpLocks/>
          </p:cNvCxnSpPr>
          <p:nvPr/>
        </p:nvCxnSpPr>
        <p:spPr>
          <a:xfrm>
            <a:off x="3694918" y="3980048"/>
            <a:ext cx="4766036" cy="0"/>
          </a:xfrm>
          <a:prstGeom prst="line">
            <a:avLst/>
          </a:prstGeom>
          <a:noFill/>
          <a:ln w="19050" cap="flat">
            <a:solidFill>
              <a:srgbClr val="007AB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7752DE-DBF1-4488-9F93-F1DCA4FA3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567" y="391929"/>
            <a:ext cx="1176866" cy="9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1035"/>
      </p:ext>
    </p:extLst>
  </p:cSld>
  <p:clrMapOvr>
    <a:masterClrMapping/>
  </p:clrMapOvr>
  <p:transition spd="med" advClick="0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FF1BA0E-2E87-4B61-BDC4-F997291C5068}"/>
              </a:ext>
            </a:extLst>
          </p:cNvPr>
          <p:cNvSpPr/>
          <p:nvPr/>
        </p:nvSpPr>
        <p:spPr>
          <a:xfrm>
            <a:off x="300138" y="89564"/>
            <a:ext cx="11591723" cy="323165"/>
          </a:xfrm>
          <a:prstGeom prst="rect">
            <a:avLst/>
          </a:prstGeom>
          <a:solidFill>
            <a:srgbClr val="9E9E9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АУЫЛ МЕКТЕПТЕРІНІҢ ОҚУШЫЛАРЫНА АРНАЛҒАН РЕСПУБЛИКАЛЫҚ ОЛИМПИАДА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858E2964-93CA-4651-A531-DEA09E0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578" y="60874"/>
            <a:ext cx="1237640" cy="380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8B178-01E5-4C72-859E-D9E84E69C2C8}"/>
              </a:ext>
            </a:extLst>
          </p:cNvPr>
          <p:cNvSpPr txBox="1"/>
          <p:nvPr/>
        </p:nvSpPr>
        <p:spPr>
          <a:xfrm>
            <a:off x="311947" y="263427"/>
            <a:ext cx="589905" cy="1184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k-KZ" sz="72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1</a:t>
            </a:r>
            <a:endParaRPr kumimoji="0" lang="ru-KZ" sz="72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FEC5F9-AC50-4AF8-94C2-D50922D374A7}"/>
              </a:ext>
            </a:extLst>
          </p:cNvPr>
          <p:cNvSpPr/>
          <p:nvPr/>
        </p:nvSpPr>
        <p:spPr>
          <a:xfrm>
            <a:off x="694230" y="1265286"/>
            <a:ext cx="3201341" cy="738664"/>
          </a:xfrm>
          <a:prstGeom prst="rect">
            <a:avLst/>
          </a:prstGeom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auyl.daryn.kz</a:t>
            </a:r>
            <a:r>
              <a:rPr lang="kk-K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сайтында өтеді.</a:t>
            </a:r>
          </a:p>
          <a:p>
            <a:pPr lvl="0" algn="just"/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Тіркелгендегі эл.пошта (логин) және құпия сөзді (пароль) қолданады.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C2CAC2-61EF-46DD-BA29-4B62F6CED1CB}"/>
              </a:ext>
            </a:extLst>
          </p:cNvPr>
          <p:cNvSpPr/>
          <p:nvPr/>
        </p:nvSpPr>
        <p:spPr>
          <a:xfrm>
            <a:off x="842764" y="608858"/>
            <a:ext cx="2967238" cy="538609"/>
          </a:xfrm>
          <a:prstGeom prst="rect">
            <a:avLst/>
          </a:prstGeom>
          <a:solidFill>
            <a:srgbClr val="0070C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КЕЗЕҢ (БАСТАПҚЫ)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  <a:p>
            <a:pPr marL="0" lvl="1" algn="ctr" defTabSz="584200" hangingPunct="0"/>
            <a:r>
              <a:rPr kumimoji="0" lang="kk-KZ" sz="1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20-30 қараша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95787-9535-4907-9BD6-6A7435A1C418}"/>
              </a:ext>
            </a:extLst>
          </p:cNvPr>
          <p:cNvSpPr txBox="1"/>
          <p:nvPr/>
        </p:nvSpPr>
        <p:spPr>
          <a:xfrm>
            <a:off x="3881177" y="254020"/>
            <a:ext cx="589905" cy="1184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k-KZ" sz="72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2</a:t>
            </a:r>
            <a:endParaRPr kumimoji="0" lang="ru-KZ" sz="72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590130-4F78-4B9F-B9C5-F3D7BEF3F6A9}"/>
              </a:ext>
            </a:extLst>
          </p:cNvPr>
          <p:cNvSpPr/>
          <p:nvPr/>
        </p:nvSpPr>
        <p:spPr>
          <a:xfrm>
            <a:off x="4495803" y="608860"/>
            <a:ext cx="3325642" cy="538609"/>
          </a:xfrm>
          <a:prstGeom prst="rect">
            <a:avLst/>
          </a:prstGeom>
          <a:solidFill>
            <a:srgbClr val="0070C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ІІ КЕЗЕҢ (ІРІКТЕУ)-облыстық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  <a:p>
            <a:pPr marL="0" lvl="1" algn="ctr" defTabSz="584200" hangingPunct="0"/>
            <a:r>
              <a:rPr kumimoji="0" lang="kk-KZ" sz="1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22-27 желтоқсан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EA306-FBF4-4E86-B47F-71E36C5540CA}"/>
              </a:ext>
            </a:extLst>
          </p:cNvPr>
          <p:cNvSpPr txBox="1"/>
          <p:nvPr/>
        </p:nvSpPr>
        <p:spPr>
          <a:xfrm>
            <a:off x="7950342" y="247361"/>
            <a:ext cx="589905" cy="1184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k-KZ" sz="72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3</a:t>
            </a:r>
            <a:endParaRPr kumimoji="0" lang="ru-KZ" sz="72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6143E2-0BEB-4CF4-B640-F934A768DBB7}"/>
              </a:ext>
            </a:extLst>
          </p:cNvPr>
          <p:cNvSpPr/>
          <p:nvPr/>
        </p:nvSpPr>
        <p:spPr>
          <a:xfrm>
            <a:off x="8540247" y="616553"/>
            <a:ext cx="3201341" cy="523220"/>
          </a:xfrm>
          <a:prstGeom prst="rect">
            <a:avLst/>
          </a:prstGeom>
          <a:solidFill>
            <a:srgbClr val="0070C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ІІІ КЕЗЕҢІ(РЕСПУБЛИКАЛЫҚ)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  <a:p>
            <a:pPr marL="0" lvl="1" algn="ctr" defTabSz="584200" hangingPunct="0"/>
            <a:r>
              <a:rPr kumimoji="0" lang="kk-KZ" sz="1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2024 жыл, қаңтар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3DD694B-7BAB-4829-A75A-0ABCCB748186}"/>
              </a:ext>
            </a:extLst>
          </p:cNvPr>
          <p:cNvSpPr/>
          <p:nvPr/>
        </p:nvSpPr>
        <p:spPr>
          <a:xfrm>
            <a:off x="4560834" y="1272971"/>
            <a:ext cx="3201341" cy="523220"/>
          </a:xfrm>
          <a:prstGeom prst="rect">
            <a:avLst/>
          </a:prstGeom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Облыс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орталықтарында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29 890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оқушы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8D23615-6110-4CEA-9D4D-4593097C8ACE}"/>
              </a:ext>
            </a:extLst>
          </p:cNvPr>
          <p:cNvSpPr/>
          <p:nvPr/>
        </p:nvSpPr>
        <p:spPr>
          <a:xfrm>
            <a:off x="8542382" y="1266967"/>
            <a:ext cx="3201341" cy="523220"/>
          </a:xfrm>
          <a:prstGeom prst="rect">
            <a:avLst/>
          </a:prstGeom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Астана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қаласында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1088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оқушы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C3F0461-A424-416D-9A06-DBE2D996A62D}"/>
              </a:ext>
            </a:extLst>
          </p:cNvPr>
          <p:cNvSpPr/>
          <p:nvPr/>
        </p:nvSpPr>
        <p:spPr>
          <a:xfrm>
            <a:off x="694229" y="2097328"/>
            <a:ext cx="3201341" cy="77134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Oqulyq.kz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платформасы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компьютер –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камера"</a:t>
            </a:r>
            <a:endParaRPr lang="kk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193A162-0E4B-447E-AB7B-34636CD7C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28291"/>
              </p:ext>
            </p:extLst>
          </p:nvPr>
        </p:nvGraphicFramePr>
        <p:xfrm>
          <a:off x="4560834" y="2097328"/>
          <a:ext cx="7180756" cy="461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924">
                  <a:extLst>
                    <a:ext uri="{9D8B030D-6E8A-4147-A177-3AD203B41FA5}">
                      <a16:colId xmlns:a16="http://schemas.microsoft.com/office/drawing/2014/main" val="2919294595"/>
                    </a:ext>
                  </a:extLst>
                </a:gridCol>
                <a:gridCol w="2722977">
                  <a:extLst>
                    <a:ext uri="{9D8B030D-6E8A-4147-A177-3AD203B41FA5}">
                      <a16:colId xmlns:a16="http://schemas.microsoft.com/office/drawing/2014/main" val="1685124068"/>
                    </a:ext>
                  </a:extLst>
                </a:gridCol>
                <a:gridCol w="2273763">
                  <a:extLst>
                    <a:ext uri="{9D8B030D-6E8A-4147-A177-3AD203B41FA5}">
                      <a16:colId xmlns:a16="http://schemas.microsoft.com/office/drawing/2014/main" val="94615081"/>
                    </a:ext>
                  </a:extLst>
                </a:gridCol>
                <a:gridCol w="1627092">
                  <a:extLst>
                    <a:ext uri="{9D8B030D-6E8A-4147-A177-3AD203B41FA5}">
                      <a16:colId xmlns:a16="http://schemas.microsoft.com/office/drawing/2014/main" val="211200278"/>
                    </a:ext>
                  </a:extLst>
                </a:gridCol>
              </a:tblGrid>
              <a:tr h="268169">
                <a:tc gridSpan="4"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Thin"/>
                        </a:rPr>
                        <a:t> «Дарын» РҒПО-ның жауапты мамандары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3" marR="7673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3" marR="7673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1556162210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 атауы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Тел. нөмірі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2155365345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Абай облысы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Тоимбеков Кайрат Камитович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87015220367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1047302344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34085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Ақмола  облысы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34085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Бижкенов Талгат Серикпаевич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34085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87474874327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2631483615"/>
                  </a:ext>
                </a:extLst>
              </a:tr>
              <a:tr h="35540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Түркістан, Алматы облыстары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Омашев Асылкан Амангельдыевич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87780202880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40084336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Қызылорда, Жамбыл  облыстары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Аубакиров Максат Нурканулы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87057427230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1466907069"/>
                  </a:ext>
                </a:extLst>
              </a:tr>
              <a:tr h="355403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Ақтөбе, Атырау  облыстары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Бухарбаева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Қуанышбекқызы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87027108065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66100600"/>
                  </a:ext>
                </a:extLst>
              </a:tr>
              <a:tr h="42543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 Қазақстан,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Батыс  Қазақстан облыстары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Рахлетова Ажар Тулепбергенова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87054276828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1012962722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Жетісу, Маңғыстау  облыстары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лтанов Руслан Серик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али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лы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87026828288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2883070055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Қостанай  облысы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Бақтияр Сайран Бәкенұлы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87013358413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2581119281"/>
                  </a:ext>
                </a:extLst>
              </a:tr>
              <a:tr h="40866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Павлодар  облысы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Берденова Гульден Сериковна  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87711008933</a:t>
                      </a:r>
                      <a:endParaRPr lang="ru-KZ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87071078933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3456412434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Солтүстік  Қазақстан облысы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Бакиева Тамара Абзиевна</a:t>
                      </a:r>
                      <a:endParaRPr lang="ru-K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87015280945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3385340976"/>
                  </a:ext>
                </a:extLst>
              </a:tr>
              <a:tr h="28362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11 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Ұлытау облысы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Муқаш Гүлсара Берікболқызы 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87028925511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2521218716"/>
                  </a:ext>
                </a:extLst>
              </a:tr>
              <a:tr h="42543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89100" algn="l"/>
                        </a:tabLs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Қарағанды облысы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Бектурганова Жанат Дуйсенбековна 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89100" algn="l"/>
                        </a:tabLst>
                        <a:defRPr/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87719090980</a:t>
                      </a: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tabLst>
                          <a:tab pos="1689100" algn="l"/>
                        </a:tabLst>
                      </a:pPr>
                      <a:endParaRPr lang="ru-K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73" marR="7673" marT="0" marB="0"/>
                </a:tc>
                <a:extLst>
                  <a:ext uri="{0D108BD9-81ED-4DB2-BD59-A6C34878D82A}">
                    <a16:rowId xmlns:a16="http://schemas.microsoft.com/office/drawing/2014/main" val="162284716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2A7D05EB-4264-47D4-B53D-C04BB2427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62855"/>
              </p:ext>
            </p:extLst>
          </p:nvPr>
        </p:nvGraphicFramePr>
        <p:xfrm>
          <a:off x="678870" y="2976328"/>
          <a:ext cx="3219241" cy="3757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9175">
                  <a:extLst>
                    <a:ext uri="{9D8B030D-6E8A-4147-A177-3AD203B41FA5}">
                      <a16:colId xmlns:a16="http://schemas.microsoft.com/office/drawing/2014/main" val="2930381912"/>
                    </a:ext>
                  </a:extLst>
                </a:gridCol>
                <a:gridCol w="630066">
                  <a:extLst>
                    <a:ext uri="{9D8B030D-6E8A-4147-A177-3AD203B41FA5}">
                      <a16:colId xmlns:a16="http://schemas.microsoft.com/office/drawing/2014/main" val="564769311"/>
                    </a:ext>
                  </a:extLst>
                </a:gridCol>
              </a:tblGrid>
              <a:tr h="1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Облысы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Барлығы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14581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Түркістан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облысы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21321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026590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Алматы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8684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206773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Жамбыл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7048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1117457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Маңғыстау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5863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4940919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Қызылорда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5500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381007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Ақтөбе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5066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7799088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Ақмола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4819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3518739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Батыс Қазақстан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4127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504686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Жетісу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3875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555567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Солтүстік Қазақстан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3399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839817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Атырау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3087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928418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Шығыс Қазақстан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2772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673703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Қостанай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2515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832635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Қарағанды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2370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1097385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Павлодар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2313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8563388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Абай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2137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9586641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Ұлытау облысы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505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4400844"/>
                  </a:ext>
                </a:extLst>
              </a:tr>
              <a:tr h="1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Барлығы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85401</a:t>
                      </a:r>
                      <a:endParaRPr lang="ru-K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7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3035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FF1BA0E-2E87-4B61-BDC4-F997291C5068}"/>
              </a:ext>
            </a:extLst>
          </p:cNvPr>
          <p:cNvSpPr/>
          <p:nvPr/>
        </p:nvSpPr>
        <p:spPr>
          <a:xfrm>
            <a:off x="300138" y="89564"/>
            <a:ext cx="11591723" cy="323165"/>
          </a:xfrm>
          <a:prstGeom prst="rect">
            <a:avLst/>
          </a:prstGeom>
          <a:solidFill>
            <a:srgbClr val="9E9E9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АУЫЛ МЕКТЕПТЕРІНІҢ ОҚУШЫЛАРЫНА АРНАЛҒАН РЕСПУБЛИКАЛЫҚ ОЛИМПИАДА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858E2964-93CA-4651-A531-DEA09E0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578" y="60874"/>
            <a:ext cx="1237640" cy="38056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F9A3399-67B1-49E4-8183-600D96C90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64839"/>
              </p:ext>
            </p:extLst>
          </p:nvPr>
        </p:nvGraphicFramePr>
        <p:xfrm>
          <a:off x="300137" y="664861"/>
          <a:ext cx="11591723" cy="5744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95">
                  <a:extLst>
                    <a:ext uri="{9D8B030D-6E8A-4147-A177-3AD203B41FA5}">
                      <a16:colId xmlns:a16="http://schemas.microsoft.com/office/drawing/2014/main" val="1566027587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24463319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3937035841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3911847703"/>
                    </a:ext>
                  </a:extLst>
                </a:gridCol>
                <a:gridCol w="4326467">
                  <a:extLst>
                    <a:ext uri="{9D8B030D-6E8A-4147-A177-3AD203B41FA5}">
                      <a16:colId xmlns:a16="http://schemas.microsoft.com/office/drawing/2014/main" val="2537875563"/>
                    </a:ext>
                  </a:extLst>
                </a:gridCol>
                <a:gridCol w="1570994">
                  <a:extLst>
                    <a:ext uri="{9D8B030D-6E8A-4147-A177-3AD203B41FA5}">
                      <a16:colId xmlns:a16="http://schemas.microsoft.com/office/drawing/2014/main" val="3758704692"/>
                    </a:ext>
                  </a:extLst>
                </a:gridCol>
              </a:tblGrid>
              <a:tr h="550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821" marR="1821" marT="182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kk-KZ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ән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Тапсырма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сұрақ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Берілген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Қолдануға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рұқсат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етіледі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Қолдануға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тиым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салынады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73877"/>
                  </a:ext>
                </a:extLst>
              </a:tr>
              <a:tr h="326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Калькулятор 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1641853075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Калькулятор 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2504263316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 </a:t>
                      </a:r>
                      <a:r>
                        <a:rPr lang="kk-K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 ТЕСТ СҰРАҚТАРЫНА ЖАУАП БЕРЕДІ, БАҒДАРЛАМА (ПРОГРАММА) ЖАЗБАЙДЫ</a:t>
                      </a:r>
                      <a:endParaRPr lang="ru-KZ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Калькулятор 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2758594173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Калькулятор 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792900975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/>
                        <a:t>Инженерлік</a:t>
                      </a:r>
                      <a:r>
                        <a:rPr lang="ru-RU" sz="1000" dirty="0"/>
                        <a:t> калькулятор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3589677111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Менделеев кестесі, м</a:t>
                      </a:r>
                      <a:r>
                        <a:rPr lang="ru-RU" sz="984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еталдар</a:t>
                      </a:r>
                      <a:r>
                        <a:rPr lang="ru-RU" sz="984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 </a:t>
                      </a:r>
                      <a:r>
                        <a:rPr lang="ru-RU" sz="984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белсенділігінің</a:t>
                      </a:r>
                      <a:r>
                        <a:rPr lang="ru-RU" sz="984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 </a:t>
                      </a:r>
                      <a:r>
                        <a:rPr lang="ru-RU" sz="984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электрохимиялық</a:t>
                      </a:r>
                      <a:r>
                        <a:rPr lang="ru-RU" sz="984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 </a:t>
                      </a:r>
                      <a:r>
                        <a:rPr lang="ru-RU" sz="984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қатары</a:t>
                      </a:r>
                      <a:r>
                        <a:rPr lang="ru-RU" sz="984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Thin"/>
                        </a:rPr>
                        <a:t>, 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  <a:r>
                        <a:rPr lang="ru-RU" sz="1000" dirty="0"/>
                        <a:t>калькулятор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52811999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Ағылшын тілі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1908502948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мектептеріне арналған орыс тілі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1409804309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тілі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әдебиеті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2325011496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961447395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 негіздері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(2 тілде)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302130704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мектептеріне арналған қазақ тілі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644354850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тілі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әдебиеті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түрінде 30 сұрақ 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1.5сағ (90мин)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Қаламсап, қарындаш, </a:t>
                      </a:r>
                    </a:p>
                    <a:p>
                      <a:pPr marL="0" marR="0" lvl="0" indent="0" algn="ctr" defTabSz="41075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шимай парақ (черновик)</a:t>
                      </a:r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1" marR="1821" marT="1821" marB="0" anchor="ctr"/>
                </a:tc>
                <a:extLst>
                  <a:ext uri="{0D108BD9-81ED-4DB2-BD59-A6C34878D82A}">
                    <a16:rowId xmlns:a16="http://schemas.microsoft.com/office/drawing/2014/main" val="178591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9581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FF1BA0E-2E87-4B61-BDC4-F997291C5068}"/>
              </a:ext>
            </a:extLst>
          </p:cNvPr>
          <p:cNvSpPr/>
          <p:nvPr/>
        </p:nvSpPr>
        <p:spPr>
          <a:xfrm>
            <a:off x="300138" y="89564"/>
            <a:ext cx="11591723" cy="323165"/>
          </a:xfrm>
          <a:prstGeom prst="rect">
            <a:avLst/>
          </a:prstGeom>
          <a:solidFill>
            <a:srgbClr val="9E9E9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АУЫЛ МЕКТЕПТЕРІНІҢ ОҚУШЫЛАРЫНА АРНАЛҒАН РЕСПУБЛИКАЛЫҚ ОЛИМПИАДА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858E2964-93CA-4651-A531-DEA09E0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578" y="60874"/>
            <a:ext cx="1237640" cy="38056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D0F37F9-AF05-40DD-AA90-ACF7FD30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983261"/>
            <a:ext cx="6104467" cy="57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64BAF-CA27-47EE-8086-3BE4565E0CB7}"/>
              </a:ext>
            </a:extLst>
          </p:cNvPr>
          <p:cNvSpPr txBox="1"/>
          <p:nvPr/>
        </p:nvSpPr>
        <p:spPr>
          <a:xfrm>
            <a:off x="3877730" y="547197"/>
            <a:ext cx="407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800" b="1" u="none" strike="noStrike" dirty="0" err="1">
                <a:solidFill>
                  <a:srgbClr val="002060"/>
                </a:solidFill>
                <a:effectLst/>
              </a:rPr>
              <a:t>Қолдануға</a:t>
            </a:r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b="1" u="none" strike="noStrike" dirty="0" err="1">
                <a:solidFill>
                  <a:srgbClr val="002060"/>
                </a:solidFill>
                <a:effectLst/>
              </a:rPr>
              <a:t>ұсынылған</a:t>
            </a:r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b="1" u="none" strike="noStrike" dirty="0" err="1">
                <a:solidFill>
                  <a:srgbClr val="002060"/>
                </a:solidFill>
                <a:effectLst/>
              </a:rPr>
              <a:t>кесте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37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FF1BA0E-2E87-4B61-BDC4-F997291C5068}"/>
              </a:ext>
            </a:extLst>
          </p:cNvPr>
          <p:cNvSpPr/>
          <p:nvPr/>
        </p:nvSpPr>
        <p:spPr>
          <a:xfrm>
            <a:off x="300138" y="89564"/>
            <a:ext cx="11591723" cy="323165"/>
          </a:xfrm>
          <a:prstGeom prst="rect">
            <a:avLst/>
          </a:prstGeom>
          <a:solidFill>
            <a:srgbClr val="9E9E9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79388" lvl="1" algn="ctr" defTabSz="584200" hangingPunct="0"/>
            <a:r>
              <a:rPr lang="kk-KZ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АУЫЛ МЕКТЕПТЕРІНІҢ ОҚУШЫЛАРЫНА АРНАЛҒАН РЕСПУБЛИКАЛЫҚ ОЛИМПИАДА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858E2964-93CA-4651-A531-DEA09E0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578" y="60874"/>
            <a:ext cx="1237640" cy="38056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D4E1B9C-58C9-4F44-8FB7-7BDCC9C6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35" y="1291021"/>
            <a:ext cx="7740648" cy="53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8E49B7-A20D-46D9-AD9F-AF2A30DB9526}"/>
              </a:ext>
            </a:extLst>
          </p:cNvPr>
          <p:cNvSpPr txBox="1"/>
          <p:nvPr/>
        </p:nvSpPr>
        <p:spPr>
          <a:xfrm>
            <a:off x="3877730" y="667209"/>
            <a:ext cx="407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800" b="1" u="none" strike="noStrike" dirty="0" err="1">
                <a:solidFill>
                  <a:srgbClr val="002060"/>
                </a:solidFill>
                <a:effectLst/>
              </a:rPr>
              <a:t>Қолдануға</a:t>
            </a:r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b="1" u="none" strike="noStrike" dirty="0" err="1">
                <a:solidFill>
                  <a:srgbClr val="002060"/>
                </a:solidFill>
                <a:effectLst/>
              </a:rPr>
              <a:t>ұсынылған</a:t>
            </a:r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b="1" u="none" strike="noStrike" dirty="0" err="1">
                <a:solidFill>
                  <a:srgbClr val="002060"/>
                </a:solidFill>
                <a:effectLst/>
              </a:rPr>
              <a:t>кесте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600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9753</TotalTime>
  <Words>656</Words>
  <Application>Microsoft Office PowerPoint</Application>
  <PresentationFormat>Широкоэкранный</PresentationFormat>
  <Paragraphs>207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 Neue</vt:lpstr>
      <vt:lpstr>Helvetica Neue Light</vt:lpstr>
      <vt:lpstr>Helvetica Neue Medium</vt:lpstr>
      <vt:lpstr>Helvetica Neue Thin</vt:lpstr>
      <vt:lpstr>Lato Light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Almat Zhadaev</dc:creator>
  <cp:lastModifiedBy>Евгения</cp:lastModifiedBy>
  <cp:revision>357</cp:revision>
  <cp:lastPrinted>2023-11-16T08:16:55Z</cp:lastPrinted>
  <dcterms:created xsi:type="dcterms:W3CDTF">2019-04-27T09:18:41Z</dcterms:created>
  <dcterms:modified xsi:type="dcterms:W3CDTF">2023-11-16T08:19:30Z</dcterms:modified>
</cp:coreProperties>
</file>