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0" r:id="rId3"/>
    <p:sldId id="259" r:id="rId4"/>
    <p:sldId id="256" r:id="rId5"/>
    <p:sldId id="258" r:id="rId6"/>
    <p:sldId id="276" r:id="rId7"/>
    <p:sldId id="274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AFD6"/>
    <a:srgbClr val="FF0066"/>
    <a:srgbClr val="BCC131"/>
    <a:srgbClr val="0000FF"/>
    <a:srgbClr val="E62925"/>
    <a:srgbClr val="009999"/>
    <a:srgbClr val="FF9900"/>
    <a:srgbClr val="A33193"/>
    <a:srgbClr val="F5F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636" autoAdjust="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AppData\Local\Temp\62b611a7-c920-4784-88b4-4cf0c18b22d5_&#1086;&#1090;&#1095;&#1077;&#1090;&#1099;%20&#1079;&#1072;%20&#1095;&#1077;&#1090;&#1074;&#1077;&#1088;&#1090;&#1100;.zip.2d5\&#1086;&#1090;&#1095;&#1077;&#1090;&#1099;%20&#1079;&#1072;%20&#1095;&#1077;&#1090;&#1074;&#1077;&#1088;&#1090;&#1100;\2022-23%20&#1080;&#1090;&#1086;&#1075;&#1080;%20&#1095;&#1077;&#1090;&#1074;&#1077;&#1088;&#1090;&#1080;\&#1086;&#1090;&#1095;&#1077;&#1090;%20&#1079;&#1072;%204%20&#1095;&#1077;&#1090;&#1074;&#1077;&#1088;&#1090;&#1100;%20&#1080;%2022-23%20&#1075;&#1086;&#1076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AppData\Local\Temp\62b611a7-c920-4784-88b4-4cf0c18b22d5_&#1086;&#1090;&#1095;&#1077;&#1090;&#1099;%20&#1079;&#1072;%20&#1095;&#1077;&#1090;&#1074;&#1077;&#1088;&#1090;&#1100;.zip.2d5\&#1086;&#1090;&#1095;&#1077;&#1090;&#1099;%20&#1079;&#1072;%20&#1095;&#1077;&#1090;&#1074;&#1077;&#1088;&#1090;&#1100;\2022-23%20&#1080;&#1090;&#1086;&#1075;&#1080;%20&#1095;&#1077;&#1090;&#1074;&#1077;&#1088;&#1090;&#1080;\&#1086;&#1090;&#1095;&#1077;&#1090;%20&#1079;&#1072;%204%20&#1095;&#1077;&#1090;&#1074;&#1077;&#1088;&#1090;&#1100;%20&#1080;%2022-23%20&#1075;&#1086;&#1076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AppData\Local\Temp\62b611a7-c920-4784-88b4-4cf0c18b22d5_&#1086;&#1090;&#1095;&#1077;&#1090;&#1099;%20&#1079;&#1072;%20&#1095;&#1077;&#1090;&#1074;&#1077;&#1088;&#1090;&#1100;.zip.2d5\&#1086;&#1090;&#1095;&#1077;&#1090;&#1099;%20&#1079;&#1072;%20&#1095;&#1077;&#1090;&#1074;&#1077;&#1088;&#1090;&#1100;\2022-23%20&#1080;&#1090;&#1086;&#1075;&#1080;%20&#1095;&#1077;&#1090;&#1074;&#1077;&#1088;&#1090;&#1080;\&#1086;&#1090;&#1095;&#1077;&#1090;%20&#1079;&#1072;%204%20&#1095;&#1077;&#1090;&#1074;&#1077;&#1088;&#1090;&#1100;%20&#1080;%2022-23%20&#1075;&#1086;&#1076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Documents\1%20&#1090;&#1086;&#1179;&#1089;&#1072;&#1085;%20&#1073;&#1110;&#1083;&#1110;&#1084;%20&#1089;&#1072;&#1087;&#1072;&#1089;&#1099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\AppData\Local\Temp\62b611a7-c920-4784-88b4-4cf0c18b22d5_&#1086;&#1090;&#1095;&#1077;&#1090;&#1099;%20&#1079;&#1072;%20&#1095;&#1077;&#1090;&#1074;&#1077;&#1088;&#1090;&#1100;.zip.2d5\&#1086;&#1090;&#1095;&#1077;&#1090;&#1099;%20&#1079;&#1072;%20&#1095;&#1077;&#1090;&#1074;&#1077;&#1088;&#1090;&#1100;\2022-23%20&#1080;&#1090;&#1086;&#1075;&#1080;%20&#1095;&#1077;&#1090;&#1074;&#1077;&#1088;&#1090;&#1080;\&#1086;&#1090;&#1095;&#1077;&#1090;%20&#1079;&#1072;%204%20&#1095;&#1077;&#1090;&#1074;&#1077;&#1088;&#1090;&#1100;%20&#1080;%2022-23%20&#1075;&#1086;&#1076;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1 ТОҚСАН</a:t>
            </a:r>
            <a:r>
              <a:rPr lang="en-US"/>
              <a:t> </a:t>
            </a:r>
            <a:r>
              <a:rPr lang="kk-KZ"/>
              <a:t>ҚОРЫТЫНДЫСЫ. Б</a:t>
            </a:r>
            <a:r>
              <a:rPr lang="ru-RU"/>
              <a:t>ІЛІМ САПАСЫ – 54,5% </a:t>
            </a:r>
            <a:endParaRPr lang="kk-K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за 4 четверть и 22-23 год.xlsx]Лист1'!$A$1:$A$22</c:f>
              <c:strCache>
                <c:ptCount val="22"/>
                <c:pt idx="0">
                  <c:v>2А</c:v>
                </c:pt>
                <c:pt idx="1">
                  <c:v>2Б</c:v>
                </c:pt>
                <c:pt idx="2">
                  <c:v>2В</c:v>
                </c:pt>
                <c:pt idx="3">
                  <c:v>3А</c:v>
                </c:pt>
                <c:pt idx="4">
                  <c:v>3Б</c:v>
                </c:pt>
                <c:pt idx="5">
                  <c:v>4А</c:v>
                </c:pt>
                <c:pt idx="6">
                  <c:v>4Б</c:v>
                </c:pt>
                <c:pt idx="7">
                  <c:v>5А</c:v>
                </c:pt>
                <c:pt idx="8">
                  <c:v>5Б</c:v>
                </c:pt>
                <c:pt idx="9">
                  <c:v>6А</c:v>
                </c:pt>
                <c:pt idx="10">
                  <c:v>6Б</c:v>
                </c:pt>
                <c:pt idx="11">
                  <c:v>6В</c:v>
                </c:pt>
                <c:pt idx="12">
                  <c:v>7А</c:v>
                </c:pt>
                <c:pt idx="13">
                  <c:v>7Б</c:v>
                </c:pt>
                <c:pt idx="14">
                  <c:v>8А</c:v>
                </c:pt>
                <c:pt idx="15">
                  <c:v>8Б</c:v>
                </c:pt>
                <c:pt idx="16">
                  <c:v>9А</c:v>
                </c:pt>
                <c:pt idx="17">
                  <c:v>9Б</c:v>
                </c:pt>
                <c:pt idx="18">
                  <c:v>10А</c:v>
                </c:pt>
                <c:pt idx="19">
                  <c:v>10Б</c:v>
                </c:pt>
                <c:pt idx="20">
                  <c:v>11А</c:v>
                </c:pt>
                <c:pt idx="21">
                  <c:v>11Б</c:v>
                </c:pt>
              </c:strCache>
            </c:strRef>
          </c:cat>
          <c:val>
            <c:numRef>
              <c:f>'[отчет за 4 четверть и 22-23 год.xlsx]Лист1'!$B$1:$B$22</c:f>
              <c:numCache>
                <c:formatCode>General</c:formatCode>
                <c:ptCount val="22"/>
                <c:pt idx="0">
                  <c:v>72.2</c:v>
                </c:pt>
                <c:pt idx="1">
                  <c:v>66.7</c:v>
                </c:pt>
                <c:pt idx="2">
                  <c:v>91.7</c:v>
                </c:pt>
                <c:pt idx="3">
                  <c:v>68.8</c:v>
                </c:pt>
                <c:pt idx="4">
                  <c:v>75</c:v>
                </c:pt>
                <c:pt idx="5">
                  <c:v>73.3</c:v>
                </c:pt>
                <c:pt idx="6">
                  <c:v>58.3</c:v>
                </c:pt>
                <c:pt idx="7">
                  <c:v>82.4</c:v>
                </c:pt>
                <c:pt idx="8">
                  <c:v>67.900000000000006</c:v>
                </c:pt>
                <c:pt idx="9">
                  <c:v>60.9</c:v>
                </c:pt>
                <c:pt idx="10">
                  <c:v>52.9</c:v>
                </c:pt>
                <c:pt idx="11">
                  <c:v>46.2</c:v>
                </c:pt>
                <c:pt idx="12">
                  <c:v>36</c:v>
                </c:pt>
                <c:pt idx="13">
                  <c:v>18.8</c:v>
                </c:pt>
                <c:pt idx="14">
                  <c:v>21.1</c:v>
                </c:pt>
                <c:pt idx="15">
                  <c:v>42.9</c:v>
                </c:pt>
                <c:pt idx="16">
                  <c:v>31.6</c:v>
                </c:pt>
                <c:pt idx="17">
                  <c:v>30.8</c:v>
                </c:pt>
                <c:pt idx="18">
                  <c:v>60</c:v>
                </c:pt>
                <c:pt idx="19">
                  <c:v>55.5</c:v>
                </c:pt>
                <c:pt idx="20">
                  <c:v>46.7</c:v>
                </c:pt>
                <c:pt idx="2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4272928"/>
        <c:axId val="1809147968"/>
      </c:barChart>
      <c:catAx>
        <c:axId val="2034272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09147968"/>
        <c:crosses val="autoZero"/>
        <c:auto val="1"/>
        <c:lblAlgn val="ctr"/>
        <c:lblOffset val="100"/>
        <c:noMultiLvlLbl val="0"/>
      </c:catAx>
      <c:valAx>
        <c:axId val="180914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3427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5 Б - 2023-2024 </a:t>
            </a:r>
          </a:p>
          <a:p>
            <a:pPr>
              <a:defRPr/>
            </a:pPr>
            <a:r>
              <a:rPr lang="kk-KZ"/>
              <a:t>28 уч-ся</a:t>
            </a:r>
            <a:endParaRPr lang="ru-RU"/>
          </a:p>
          <a:p>
            <a:pPr>
              <a:defRPr/>
            </a:pPr>
            <a:r>
              <a:rPr lang="kk-KZ"/>
              <a:t>Качество знаний – 67,9%</a:t>
            </a:r>
            <a:endParaRPr lang="ru-RU"/>
          </a:p>
          <a:p>
            <a:pPr>
              <a:defRPr/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Лист1!$B$61</c:f>
              <c:strCache>
                <c:ptCount val="1"/>
                <c:pt idx="0">
                  <c:v>5Б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Лист1!$C$61:$E$61</c:f>
              <c:numCache>
                <c:formatCode>General</c:formatCode>
                <c:ptCount val="3"/>
                <c:pt idx="0">
                  <c:v>3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827536"/>
        <c:axId val="1810821008"/>
      </c:barChart>
      <c:catAx>
        <c:axId val="1810827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0821008"/>
        <c:crosses val="autoZero"/>
        <c:auto val="1"/>
        <c:lblAlgn val="ctr"/>
        <c:lblOffset val="100"/>
        <c:noMultiLvlLbl val="0"/>
      </c:catAx>
      <c:valAx>
        <c:axId val="1810821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0827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</a:rPr>
              <a:t>5 </a:t>
            </a:r>
            <a:r>
              <a:rPr lang="ru-RU" sz="1800" b="0" i="0" baseline="0" dirty="0" err="1" smtClean="0">
                <a:effectLst/>
              </a:rPr>
              <a:t>кл</a:t>
            </a:r>
            <a:r>
              <a:rPr lang="ru-RU" sz="1800" b="0" i="0" baseline="0" dirty="0" smtClean="0">
                <a:effectLst/>
              </a:rPr>
              <a:t> 22-23 </a:t>
            </a:r>
            <a:r>
              <a:rPr lang="ru-RU" sz="1800" b="0" i="0" baseline="0" dirty="0" err="1" smtClean="0">
                <a:effectLst/>
              </a:rPr>
              <a:t>уч.г</a:t>
            </a:r>
            <a:r>
              <a:rPr lang="ru-RU" sz="1800" b="0" i="0" baseline="0" dirty="0" smtClean="0">
                <a:effectLst/>
              </a:rPr>
              <a:t> и 6 </a:t>
            </a:r>
            <a:r>
              <a:rPr lang="ru-RU" sz="1800" b="0" i="0" baseline="0" dirty="0" err="1" smtClean="0">
                <a:effectLst/>
              </a:rPr>
              <a:t>кл</a:t>
            </a:r>
            <a:r>
              <a:rPr lang="ru-RU" sz="1800" b="0" i="0" baseline="0" dirty="0" smtClean="0">
                <a:effectLst/>
              </a:rPr>
              <a:t> 23-24 </a:t>
            </a:r>
            <a:r>
              <a:rPr lang="ru-RU" sz="1800" b="0" i="0" baseline="0" dirty="0" err="1" smtClean="0">
                <a:effectLst/>
              </a:rPr>
              <a:t>уч.г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Лист3!$A$102:$A$107</c:f>
              <c:strCache>
                <c:ptCount val="6"/>
                <c:pt idx="0">
                  <c:v>5 а</c:v>
                </c:pt>
                <c:pt idx="1">
                  <c:v>6 а</c:v>
                </c:pt>
                <c:pt idx="2">
                  <c:v>5б</c:v>
                </c:pt>
                <c:pt idx="3">
                  <c:v>6б</c:v>
                </c:pt>
                <c:pt idx="4">
                  <c:v>5в</c:v>
                </c:pt>
                <c:pt idx="5">
                  <c:v>6в</c:v>
                </c:pt>
              </c:strCache>
            </c:strRef>
          </c:cat>
          <c:val>
            <c:numRef>
              <c:f>Лист3!$B$102:$B$107</c:f>
              <c:numCache>
                <c:formatCode>0.00%</c:formatCode>
                <c:ptCount val="6"/>
                <c:pt idx="0" formatCode="0%">
                  <c:v>0.56999999999999995</c:v>
                </c:pt>
                <c:pt idx="1">
                  <c:v>0.60899999999999999</c:v>
                </c:pt>
                <c:pt idx="2" formatCode="0%">
                  <c:v>0.44</c:v>
                </c:pt>
                <c:pt idx="3" formatCode="0%">
                  <c:v>0.52900000000000003</c:v>
                </c:pt>
                <c:pt idx="4" formatCode="0%">
                  <c:v>0.36</c:v>
                </c:pt>
                <c:pt idx="5" formatCode="0%">
                  <c:v>0.46200000000000002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7720432"/>
        <c:axId val="1877719344"/>
      </c:barChart>
      <c:catAx>
        <c:axId val="187772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7719344"/>
        <c:crosses val="autoZero"/>
        <c:auto val="1"/>
        <c:lblAlgn val="ctr"/>
        <c:lblOffset val="100"/>
        <c:noMultiLvlLbl val="0"/>
      </c:catAx>
      <c:valAx>
        <c:axId val="187771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772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Лист3!$A$113:$A$114</c:f>
              <c:strCache>
                <c:ptCount val="2"/>
                <c:pt idx="0">
                  <c:v>6 а</c:v>
                </c:pt>
                <c:pt idx="1">
                  <c:v>7 а</c:v>
                </c:pt>
              </c:strCache>
            </c:strRef>
          </c:cat>
          <c:val>
            <c:numRef>
              <c:f>Лист3!$B$113:$B$114</c:f>
              <c:numCache>
                <c:formatCode>0%</c:formatCode>
                <c:ptCount val="2"/>
                <c:pt idx="0">
                  <c:v>0.44</c:v>
                </c:pt>
                <c:pt idx="1">
                  <c:v>0.36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1960672"/>
        <c:axId val="1771961216"/>
      </c:barChart>
      <c:catAx>
        <c:axId val="1771960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1961216"/>
        <c:crosses val="autoZero"/>
        <c:auto val="1"/>
        <c:lblAlgn val="ctr"/>
        <c:lblOffset val="100"/>
        <c:noMultiLvlLbl val="0"/>
      </c:catAx>
      <c:valAx>
        <c:axId val="177196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196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6б 22-23 </a:t>
            </a:r>
            <a:r>
              <a:rPr lang="ru-RU" dirty="0" err="1"/>
              <a:t>уч.г</a:t>
            </a:r>
            <a:r>
              <a:rPr lang="ru-RU" dirty="0"/>
              <a:t> и 7б 23-24 </a:t>
            </a:r>
            <a:r>
              <a:rPr lang="ru-RU" dirty="0" err="1"/>
              <a:t>уч.г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Лист3!$A$72:$A$73</c:f>
              <c:strCache>
                <c:ptCount val="2"/>
                <c:pt idx="0">
                  <c:v>6 б </c:v>
                </c:pt>
                <c:pt idx="1">
                  <c:v>7 б</c:v>
                </c:pt>
              </c:strCache>
            </c:strRef>
          </c:cat>
          <c:val>
            <c:numRef>
              <c:f>Лист3!$B$72:$B$73</c:f>
              <c:numCache>
                <c:formatCode>0.00%</c:formatCode>
                <c:ptCount val="2"/>
                <c:pt idx="0" formatCode="0%">
                  <c:v>0.31</c:v>
                </c:pt>
                <c:pt idx="1">
                  <c:v>0.188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3433840"/>
        <c:axId val="1573434928"/>
      </c:barChart>
      <c:catAx>
        <c:axId val="1573433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3434928"/>
        <c:crosses val="autoZero"/>
        <c:auto val="1"/>
        <c:lblAlgn val="ctr"/>
        <c:lblOffset val="100"/>
        <c:noMultiLvlLbl val="0"/>
      </c:catAx>
      <c:valAx>
        <c:axId val="157343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73433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7а 22-23 </a:t>
            </a:r>
            <a:r>
              <a:rPr lang="ru-RU" dirty="0" err="1"/>
              <a:t>уч.г</a:t>
            </a:r>
            <a:r>
              <a:rPr lang="ru-RU" dirty="0"/>
              <a:t> и 8а 23-24 </a:t>
            </a:r>
            <a:r>
              <a:rPr lang="ru-RU" dirty="0" err="1"/>
              <a:t>уч.г</a:t>
            </a:r>
            <a:endParaRPr lang="ru-RU" dirty="0"/>
          </a:p>
          <a:p>
            <a:pPr algn="ctr" rtl="0">
              <a:defRPr/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Лист3!$A$78:$A$79</c:f>
              <c:strCache>
                <c:ptCount val="2"/>
                <c:pt idx="0">
                  <c:v>7 а</c:v>
                </c:pt>
                <c:pt idx="1">
                  <c:v>8 а</c:v>
                </c:pt>
              </c:strCache>
            </c:strRef>
          </c:cat>
          <c:val>
            <c:numRef>
              <c:f>Лист3!$B$78:$B$79</c:f>
              <c:numCache>
                <c:formatCode>0.00%</c:formatCode>
                <c:ptCount val="2"/>
                <c:pt idx="0" formatCode="0%">
                  <c:v>0.48</c:v>
                </c:pt>
                <c:pt idx="1">
                  <c:v>0.21099999999999999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395888"/>
        <c:axId val="1889396432"/>
      </c:barChart>
      <c:catAx>
        <c:axId val="18893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9396432"/>
        <c:crosses val="autoZero"/>
        <c:auto val="1"/>
        <c:lblAlgn val="ctr"/>
        <c:lblOffset val="100"/>
        <c:noMultiLvlLbl val="0"/>
      </c:catAx>
      <c:valAx>
        <c:axId val="188939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939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</a:rPr>
              <a:t>7б 22-23 </a:t>
            </a:r>
            <a:r>
              <a:rPr lang="ru-RU" sz="1800" b="0" i="0" baseline="0" dirty="0" err="1" smtClean="0">
                <a:effectLst/>
              </a:rPr>
              <a:t>уч.г</a:t>
            </a:r>
            <a:r>
              <a:rPr lang="ru-RU" sz="1800" b="0" i="0" baseline="0" dirty="0" smtClean="0">
                <a:effectLst/>
              </a:rPr>
              <a:t> и 8б 23-24 </a:t>
            </a:r>
            <a:r>
              <a:rPr lang="ru-RU" sz="1800" b="0" i="0" baseline="0" dirty="0" err="1" smtClean="0">
                <a:effectLst/>
              </a:rPr>
              <a:t>уч.г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Лист3!$A$119:$A$120</c:f>
              <c:strCache>
                <c:ptCount val="2"/>
                <c:pt idx="0">
                  <c:v>7 б</c:v>
                </c:pt>
                <c:pt idx="1">
                  <c:v>8 б</c:v>
                </c:pt>
              </c:strCache>
            </c:strRef>
          </c:cat>
          <c:val>
            <c:numRef>
              <c:f>Лист3!$B$119:$B$120</c:f>
              <c:numCache>
                <c:formatCode>0%</c:formatCode>
                <c:ptCount val="2"/>
                <c:pt idx="0">
                  <c:v>0.5</c:v>
                </c:pt>
                <c:pt idx="1">
                  <c:v>0.42899999999999999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3137184"/>
        <c:axId val="2033135008"/>
      </c:barChart>
      <c:catAx>
        <c:axId val="2033137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3135008"/>
        <c:crosses val="autoZero"/>
        <c:auto val="1"/>
        <c:lblAlgn val="ctr"/>
        <c:lblOffset val="100"/>
        <c:noMultiLvlLbl val="0"/>
      </c:catAx>
      <c:valAx>
        <c:axId val="203313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33137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</a:rPr>
              <a:t>8а 22-23 </a:t>
            </a:r>
            <a:r>
              <a:rPr lang="ru-RU" sz="1800" b="0" i="0" baseline="0" dirty="0" err="1" smtClean="0">
                <a:effectLst/>
              </a:rPr>
              <a:t>уч.г</a:t>
            </a:r>
            <a:r>
              <a:rPr lang="ru-RU" sz="1800" b="0" i="0" baseline="0" dirty="0" smtClean="0">
                <a:effectLst/>
              </a:rPr>
              <a:t> и 9а 23-24 </a:t>
            </a:r>
            <a:r>
              <a:rPr lang="ru-RU" sz="1800" b="0" i="0" baseline="0" dirty="0" err="1" smtClean="0">
                <a:effectLst/>
              </a:rPr>
              <a:t>уч.г</a:t>
            </a:r>
            <a:endParaRPr lang="ru-RU" dirty="0" smtClean="0">
              <a:effectLst/>
            </a:endParaRP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Лист3!$A$123:$A$124</c:f>
              <c:strCache>
                <c:ptCount val="2"/>
                <c:pt idx="0">
                  <c:v>8а</c:v>
                </c:pt>
                <c:pt idx="1">
                  <c:v>9а</c:v>
                </c:pt>
              </c:strCache>
            </c:strRef>
          </c:cat>
          <c:val>
            <c:numRef>
              <c:f>Лист3!$B$123:$B$124</c:f>
              <c:numCache>
                <c:formatCode>0.00%</c:formatCode>
                <c:ptCount val="2"/>
                <c:pt idx="0" formatCode="0%">
                  <c:v>0.53</c:v>
                </c:pt>
                <c:pt idx="1">
                  <c:v>0.316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8656848"/>
        <c:axId val="1878659568"/>
      </c:barChart>
      <c:catAx>
        <c:axId val="187865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8659568"/>
        <c:crosses val="autoZero"/>
        <c:auto val="1"/>
        <c:lblAlgn val="ctr"/>
        <c:lblOffset val="100"/>
        <c:noMultiLvlLbl val="0"/>
      </c:catAx>
      <c:valAx>
        <c:axId val="187865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865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effectLst/>
              </a:rPr>
              <a:t>8а 22-23 </a:t>
            </a:r>
            <a:r>
              <a:rPr lang="ru-RU" sz="1800" b="0" i="0" baseline="0" dirty="0" err="1" smtClean="0">
                <a:effectLst/>
              </a:rPr>
              <a:t>уч.г</a:t>
            </a:r>
            <a:r>
              <a:rPr lang="ru-RU" sz="1800" b="0" i="0" baseline="0" dirty="0" smtClean="0">
                <a:effectLst/>
              </a:rPr>
              <a:t> и 9а 23-24 </a:t>
            </a:r>
            <a:r>
              <a:rPr lang="ru-RU" sz="1800" b="0" i="0" baseline="0" dirty="0" err="1" smtClean="0">
                <a:effectLst/>
              </a:rPr>
              <a:t>уч.г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Лист3!$A$126:$A$127</c:f>
              <c:strCache>
                <c:ptCount val="2"/>
                <c:pt idx="0">
                  <c:v>8б</c:v>
                </c:pt>
                <c:pt idx="1">
                  <c:v>9б</c:v>
                </c:pt>
              </c:strCache>
            </c:strRef>
          </c:cat>
          <c:val>
            <c:numRef>
              <c:f>Лист3!$B$126:$B$127</c:f>
              <c:numCache>
                <c:formatCode>0.00%</c:formatCode>
                <c:ptCount val="2"/>
                <c:pt idx="0" formatCode="0%">
                  <c:v>0.33</c:v>
                </c:pt>
                <c:pt idx="1">
                  <c:v>0.308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8655760"/>
        <c:axId val="1878656304"/>
      </c:barChart>
      <c:catAx>
        <c:axId val="187865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8656304"/>
        <c:crosses val="autoZero"/>
        <c:auto val="1"/>
        <c:lblAlgn val="ctr"/>
        <c:lblOffset val="100"/>
        <c:noMultiLvlLbl val="0"/>
      </c:catAx>
      <c:valAx>
        <c:axId val="1878656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8655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Лист3!$A$138:$A$139</c:f>
              <c:strCache>
                <c:ptCount val="2"/>
                <c:pt idx="0">
                  <c:v>9а</c:v>
                </c:pt>
                <c:pt idx="1">
                  <c:v>10а</c:v>
                </c:pt>
              </c:strCache>
            </c:strRef>
          </c:cat>
          <c:val>
            <c:numRef>
              <c:f>Лист3!$B$138:$B$139</c:f>
              <c:numCache>
                <c:formatCode>0%</c:formatCode>
                <c:ptCount val="2"/>
                <c:pt idx="0">
                  <c:v>0.67</c:v>
                </c:pt>
                <c:pt idx="1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829712"/>
        <c:axId val="1810819376"/>
      </c:barChart>
      <c:catAx>
        <c:axId val="181082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819376"/>
        <c:crosses val="autoZero"/>
        <c:auto val="1"/>
        <c:lblAlgn val="ctr"/>
        <c:lblOffset val="100"/>
        <c:noMultiLvlLbl val="0"/>
      </c:catAx>
      <c:valAx>
        <c:axId val="181081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829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Лист3!$A$142:$A$143</c:f>
              <c:strCache>
                <c:ptCount val="2"/>
                <c:pt idx="0">
                  <c:v>9б</c:v>
                </c:pt>
                <c:pt idx="1">
                  <c:v>10б</c:v>
                </c:pt>
              </c:strCache>
            </c:strRef>
          </c:cat>
          <c:val>
            <c:numRef>
              <c:f>Лист3!$B$142:$B$143</c:f>
              <c:numCache>
                <c:formatCode>0.00%</c:formatCode>
                <c:ptCount val="2"/>
                <c:pt idx="0" formatCode="0%">
                  <c:v>0.32</c:v>
                </c:pt>
                <c:pt idx="1">
                  <c:v>0.55500000000000005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820464"/>
        <c:axId val="1810821552"/>
      </c:barChart>
      <c:catAx>
        <c:axId val="181082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821552"/>
        <c:crosses val="autoZero"/>
        <c:auto val="1"/>
        <c:lblAlgn val="ctr"/>
        <c:lblOffset val="100"/>
        <c:noMultiLvlLbl val="0"/>
      </c:catAx>
      <c:valAx>
        <c:axId val="1810821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820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Успеваемость учащихся на конец 2022-2023 уч.г</a:t>
            </a:r>
          </a:p>
          <a:p>
            <a:pPr>
              <a:defRPr/>
            </a:pPr>
            <a:r>
              <a:rPr lang="kk-KZ"/>
              <a:t>Качество знаний школы - 55</a:t>
            </a:r>
            <a:r>
              <a:rPr lang="ru-RU"/>
              <a:t>%</a:t>
            </a:r>
          </a:p>
        </c:rich>
      </c:tx>
      <c:layout>
        <c:manualLayout>
          <c:xMode val="edge"/>
          <c:yMode val="edge"/>
          <c:x val="0.20959555458352572"/>
          <c:y val="2.9085578172558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за 4 четверть и 22-23 год.xlsx]22-23 уч год'!$L$19:$L$39</c:f>
              <c:strCache>
                <c:ptCount val="21"/>
                <c:pt idx="0">
                  <c:v>2"а"</c:v>
                </c:pt>
                <c:pt idx="1">
                  <c:v>2"б"</c:v>
                </c:pt>
                <c:pt idx="2">
                  <c:v>3"а"</c:v>
                </c:pt>
                <c:pt idx="3">
                  <c:v>3"б"</c:v>
                </c:pt>
                <c:pt idx="4">
                  <c:v>4"а"</c:v>
                </c:pt>
                <c:pt idx="5">
                  <c:v>4"б"</c:v>
                </c:pt>
                <c:pt idx="6">
                  <c:v>5"а"</c:v>
                </c:pt>
                <c:pt idx="7">
                  <c:v>5"б"</c:v>
                </c:pt>
                <c:pt idx="8">
                  <c:v>5 "в"</c:v>
                </c:pt>
                <c:pt idx="9">
                  <c:v>6"а"</c:v>
                </c:pt>
                <c:pt idx="10">
                  <c:v>6"б"</c:v>
                </c:pt>
                <c:pt idx="11">
                  <c:v>7"а"</c:v>
                </c:pt>
                <c:pt idx="12">
                  <c:v>7"б"</c:v>
                </c:pt>
                <c:pt idx="13">
                  <c:v>8"а"</c:v>
                </c:pt>
                <c:pt idx="14">
                  <c:v>8"б"</c:v>
                </c:pt>
                <c:pt idx="15">
                  <c:v>9"а"</c:v>
                </c:pt>
                <c:pt idx="16">
                  <c:v>9"б"</c:v>
                </c:pt>
                <c:pt idx="17">
                  <c:v>10"а"</c:v>
                </c:pt>
                <c:pt idx="18">
                  <c:v>10"б"</c:v>
                </c:pt>
                <c:pt idx="19">
                  <c:v>11"а"</c:v>
                </c:pt>
                <c:pt idx="20">
                  <c:v>11"б"</c:v>
                </c:pt>
              </c:strCache>
            </c:strRef>
          </c:cat>
          <c:val>
            <c:numRef>
              <c:f>'[отчет за 4 четверть и 22-23 год.xlsx]22-23 уч год'!$M$19:$M$39</c:f>
              <c:numCache>
                <c:formatCode>General</c:formatCode>
                <c:ptCount val="21"/>
                <c:pt idx="0">
                  <c:v>65</c:v>
                </c:pt>
                <c:pt idx="1">
                  <c:v>74</c:v>
                </c:pt>
                <c:pt idx="2">
                  <c:v>67</c:v>
                </c:pt>
                <c:pt idx="3">
                  <c:v>70</c:v>
                </c:pt>
                <c:pt idx="4">
                  <c:v>83</c:v>
                </c:pt>
                <c:pt idx="5">
                  <c:v>74</c:v>
                </c:pt>
                <c:pt idx="6">
                  <c:v>57</c:v>
                </c:pt>
                <c:pt idx="7">
                  <c:v>44</c:v>
                </c:pt>
                <c:pt idx="8">
                  <c:v>36</c:v>
                </c:pt>
                <c:pt idx="9">
                  <c:v>44</c:v>
                </c:pt>
                <c:pt idx="10">
                  <c:v>31</c:v>
                </c:pt>
                <c:pt idx="11">
                  <c:v>48</c:v>
                </c:pt>
                <c:pt idx="12">
                  <c:v>50</c:v>
                </c:pt>
                <c:pt idx="13">
                  <c:v>53</c:v>
                </c:pt>
                <c:pt idx="14">
                  <c:v>33</c:v>
                </c:pt>
                <c:pt idx="15">
                  <c:v>67</c:v>
                </c:pt>
                <c:pt idx="16">
                  <c:v>32</c:v>
                </c:pt>
                <c:pt idx="17">
                  <c:v>44</c:v>
                </c:pt>
                <c:pt idx="18">
                  <c:v>71</c:v>
                </c:pt>
                <c:pt idx="19">
                  <c:v>67</c:v>
                </c:pt>
                <c:pt idx="20">
                  <c:v>56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10816656"/>
        <c:axId val="1810825904"/>
      </c:barChart>
      <c:catAx>
        <c:axId val="181081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0825904"/>
        <c:crosses val="autoZero"/>
        <c:auto val="1"/>
        <c:lblAlgn val="ctr"/>
        <c:lblOffset val="100"/>
        <c:noMultiLvlLbl val="0"/>
      </c:catAx>
      <c:valAx>
        <c:axId val="1810825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081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Лист3!$A$148:$A$149</c:f>
              <c:strCache>
                <c:ptCount val="2"/>
                <c:pt idx="0">
                  <c:v>10а</c:v>
                </c:pt>
                <c:pt idx="1">
                  <c:v>11а</c:v>
                </c:pt>
              </c:strCache>
            </c:strRef>
          </c:cat>
          <c:val>
            <c:numRef>
              <c:f>Лист3!$B$148:$B$149</c:f>
              <c:numCache>
                <c:formatCode>0.00%</c:formatCode>
                <c:ptCount val="2"/>
                <c:pt idx="0" formatCode="0%">
                  <c:v>0.44</c:v>
                </c:pt>
                <c:pt idx="1">
                  <c:v>0.46700000000000003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823184"/>
        <c:axId val="1810823728"/>
      </c:barChart>
      <c:catAx>
        <c:axId val="18108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823728"/>
        <c:crosses val="autoZero"/>
        <c:auto val="1"/>
        <c:lblAlgn val="ctr"/>
        <c:lblOffset val="100"/>
        <c:noMultiLvlLbl val="0"/>
      </c:catAx>
      <c:valAx>
        <c:axId val="181082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82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Лист3!$A$151:$A$152</c:f>
              <c:strCache>
                <c:ptCount val="2"/>
                <c:pt idx="0">
                  <c:v>10б</c:v>
                </c:pt>
                <c:pt idx="1">
                  <c:v>11б</c:v>
                </c:pt>
              </c:strCache>
            </c:strRef>
          </c:cat>
          <c:val>
            <c:numRef>
              <c:f>Лист3!$B$151:$B$152</c:f>
              <c:numCache>
                <c:formatCode>0%</c:formatCode>
                <c:ptCount val="2"/>
                <c:pt idx="0">
                  <c:v>0.71</c:v>
                </c:pt>
                <c:pt idx="1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828624"/>
        <c:axId val="1890773136"/>
      </c:barChart>
      <c:catAx>
        <c:axId val="181082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0773136"/>
        <c:crosses val="autoZero"/>
        <c:auto val="1"/>
        <c:lblAlgn val="ctr"/>
        <c:lblOffset val="100"/>
        <c:noMultiLvlLbl val="0"/>
      </c:catAx>
      <c:valAx>
        <c:axId val="189077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1082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6б 22-23 </a:t>
            </a:r>
            <a:r>
              <a:rPr lang="ru-RU" dirty="0" err="1"/>
              <a:t>уч.г</a:t>
            </a:r>
            <a:r>
              <a:rPr lang="ru-RU" dirty="0"/>
              <a:t> и 7б 23-24 </a:t>
            </a:r>
            <a:r>
              <a:rPr lang="ru-RU" dirty="0" err="1"/>
              <a:t>уч.г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Лист3!$A$72:$A$73</c:f>
              <c:strCache>
                <c:ptCount val="2"/>
                <c:pt idx="0">
                  <c:v>6 б </c:v>
                </c:pt>
                <c:pt idx="1">
                  <c:v>7 б</c:v>
                </c:pt>
              </c:strCache>
            </c:strRef>
          </c:cat>
          <c:val>
            <c:numRef>
              <c:f>Лист3!$B$72:$B$73</c:f>
              <c:numCache>
                <c:formatCode>0.00%</c:formatCode>
                <c:ptCount val="2"/>
                <c:pt idx="0" formatCode="0%">
                  <c:v>0.31</c:v>
                </c:pt>
                <c:pt idx="1">
                  <c:v>0.188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590176"/>
        <c:axId val="1876590720"/>
      </c:barChart>
      <c:catAx>
        <c:axId val="1876590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6590720"/>
        <c:crosses val="autoZero"/>
        <c:auto val="1"/>
        <c:lblAlgn val="ctr"/>
        <c:lblOffset val="100"/>
        <c:noMultiLvlLbl val="0"/>
      </c:catAx>
      <c:valAx>
        <c:axId val="1876590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6590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7а 22-23 уч.г и 8а 23-24 уч.г</a:t>
            </a:r>
          </a:p>
          <a:p>
            <a:pPr algn="ctr" rtl="0">
              <a:defRPr/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Лист3!$A$78:$A$79</c:f>
              <c:strCache>
                <c:ptCount val="2"/>
                <c:pt idx="0">
                  <c:v>7 а</c:v>
                </c:pt>
                <c:pt idx="1">
                  <c:v>8 а</c:v>
                </c:pt>
              </c:strCache>
            </c:strRef>
          </c:cat>
          <c:val>
            <c:numRef>
              <c:f>Лист3!$B$78:$B$79</c:f>
              <c:numCache>
                <c:formatCode>0.00%</c:formatCode>
                <c:ptCount val="2"/>
                <c:pt idx="0" formatCode="0%">
                  <c:v>0.48</c:v>
                </c:pt>
                <c:pt idx="1">
                  <c:v>0.21099999999999999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6588000"/>
        <c:axId val="1876591808"/>
      </c:barChart>
      <c:catAx>
        <c:axId val="187658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6591808"/>
        <c:crosses val="autoZero"/>
        <c:auto val="1"/>
        <c:lblAlgn val="ctr"/>
        <c:lblOffset val="100"/>
        <c:noMultiLvlLbl val="0"/>
      </c:catAx>
      <c:valAx>
        <c:axId val="18765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7658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2 а 22-23 </a:t>
            </a:r>
            <a:r>
              <a:rPr lang="ru-RU" dirty="0" err="1"/>
              <a:t>уч.г</a:t>
            </a:r>
            <a:r>
              <a:rPr lang="ru-RU" dirty="0"/>
              <a:t> и 3а 23-24 </a:t>
            </a:r>
            <a:r>
              <a:rPr lang="ru-RU" dirty="0" err="1"/>
              <a:t>уч.г</a:t>
            </a:r>
            <a:endParaRPr lang="ru-RU" dirty="0"/>
          </a:p>
          <a:p>
            <a:pPr algn="ctr" rtl="0">
              <a:defRPr/>
            </a:pP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Лист3!$A$83:$A$84</c:f>
              <c:strCache>
                <c:ptCount val="2"/>
                <c:pt idx="0">
                  <c:v>2 а</c:v>
                </c:pt>
                <c:pt idx="1">
                  <c:v>3 а</c:v>
                </c:pt>
              </c:strCache>
            </c:strRef>
          </c:cat>
          <c:val>
            <c:numRef>
              <c:f>Лист3!$B$83:$B$84</c:f>
              <c:numCache>
                <c:formatCode>0.00%</c:formatCode>
                <c:ptCount val="2"/>
                <c:pt idx="0" formatCode="0%">
                  <c:v>0.65</c:v>
                </c:pt>
                <c:pt idx="1">
                  <c:v>0.68799999999999994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1948304"/>
        <c:axId val="2041948848"/>
      </c:barChart>
      <c:catAx>
        <c:axId val="204194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1948848"/>
        <c:crosses val="autoZero"/>
        <c:auto val="1"/>
        <c:lblAlgn val="ctr"/>
        <c:lblOffset val="100"/>
        <c:noMultiLvlLbl val="0"/>
      </c:catAx>
      <c:valAx>
        <c:axId val="2041948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1948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2 б 22-23 уч.г и 3 б 23-24 уч.г</a:t>
            </a:r>
          </a:p>
          <a:p>
            <a:pPr algn="ctr" rtl="0">
              <a:defRPr/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Лист3!$A$86:$A$87</c:f>
              <c:strCache>
                <c:ptCount val="2"/>
                <c:pt idx="0">
                  <c:v>2б</c:v>
                </c:pt>
                <c:pt idx="1">
                  <c:v>3б</c:v>
                </c:pt>
              </c:strCache>
            </c:strRef>
          </c:cat>
          <c:val>
            <c:numRef>
              <c:f>Лист3!$B$86:$B$87</c:f>
              <c:numCache>
                <c:formatCode>0%</c:formatCode>
                <c:ptCount val="2"/>
                <c:pt idx="0">
                  <c:v>0.74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1952112"/>
        <c:axId val="2041951568"/>
      </c:barChart>
      <c:catAx>
        <c:axId val="204195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1951568"/>
        <c:crosses val="autoZero"/>
        <c:auto val="1"/>
        <c:lblAlgn val="ctr"/>
        <c:lblOffset val="100"/>
        <c:noMultiLvlLbl val="0"/>
      </c:catAx>
      <c:valAx>
        <c:axId val="2041951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41952112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3</a:t>
            </a:r>
            <a:r>
              <a:rPr lang="ru-RU" sz="1800" b="0" i="0" baseline="0" dirty="0" smtClean="0">
                <a:effectLst/>
              </a:rPr>
              <a:t> а 22-23 </a:t>
            </a:r>
            <a:r>
              <a:rPr lang="ru-RU" sz="1800" b="0" i="0" baseline="0" dirty="0" err="1" smtClean="0">
                <a:effectLst/>
              </a:rPr>
              <a:t>уч.г</a:t>
            </a:r>
            <a:r>
              <a:rPr lang="ru-RU" sz="1800" b="0" i="0" baseline="0" dirty="0" smtClean="0">
                <a:effectLst/>
              </a:rPr>
              <a:t> и </a:t>
            </a:r>
            <a:r>
              <a:rPr lang="en-US" sz="1800" b="0" i="0" baseline="0" dirty="0" smtClean="0">
                <a:effectLst/>
              </a:rPr>
              <a:t>4</a:t>
            </a:r>
            <a:r>
              <a:rPr lang="ru-RU" sz="1800" b="0" i="0" baseline="0" dirty="0" smtClean="0">
                <a:effectLst/>
              </a:rPr>
              <a:t>а 23-24 </a:t>
            </a:r>
            <a:r>
              <a:rPr lang="ru-RU" sz="1800" b="0" i="0" baseline="0" dirty="0" err="1" smtClean="0">
                <a:effectLst/>
              </a:rPr>
              <a:t>уч.г</a:t>
            </a:r>
            <a:endParaRPr lang="ru-RU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Лист3!$A$91:$A$92</c:f>
              <c:strCache>
                <c:ptCount val="2"/>
                <c:pt idx="0">
                  <c:v>3 а</c:v>
                </c:pt>
                <c:pt idx="1">
                  <c:v>4 а</c:v>
                </c:pt>
              </c:strCache>
            </c:strRef>
          </c:cat>
          <c:val>
            <c:numRef>
              <c:f>Лист3!$B$91:$B$92</c:f>
              <c:numCache>
                <c:formatCode>0.00%</c:formatCode>
                <c:ptCount val="2"/>
                <c:pt idx="0" formatCode="0%">
                  <c:v>0.67</c:v>
                </c:pt>
                <c:pt idx="1">
                  <c:v>0.73299999999999998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41946672"/>
        <c:axId val="2041947216"/>
      </c:barChart>
      <c:catAx>
        <c:axId val="2041946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947216"/>
        <c:crosses val="autoZero"/>
        <c:auto val="1"/>
        <c:lblAlgn val="ctr"/>
        <c:lblOffset val="100"/>
        <c:noMultiLvlLbl val="0"/>
      </c:catAx>
      <c:valAx>
        <c:axId val="2041947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41946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smtClean="0">
                <a:effectLst/>
              </a:rPr>
              <a:t>3</a:t>
            </a:r>
            <a:r>
              <a:rPr lang="ru-RU" sz="1800" b="0" i="0" baseline="0" dirty="0" smtClean="0">
                <a:effectLst/>
              </a:rPr>
              <a:t> б 22-23 </a:t>
            </a:r>
            <a:r>
              <a:rPr lang="ru-RU" sz="1800" b="0" i="0" baseline="0" dirty="0" err="1" smtClean="0">
                <a:effectLst/>
              </a:rPr>
              <a:t>уч.г</a:t>
            </a:r>
            <a:r>
              <a:rPr lang="ru-RU" sz="1800" b="0" i="0" baseline="0" dirty="0" smtClean="0">
                <a:effectLst/>
              </a:rPr>
              <a:t> и </a:t>
            </a:r>
            <a:r>
              <a:rPr lang="en-US" sz="1800" b="0" i="0" baseline="0" dirty="0" smtClean="0">
                <a:effectLst/>
              </a:rPr>
              <a:t>4</a:t>
            </a:r>
            <a:r>
              <a:rPr lang="ru-RU" sz="1800" b="0" i="0" baseline="0" dirty="0" smtClean="0">
                <a:effectLst/>
              </a:rPr>
              <a:t>б 23-24 </a:t>
            </a:r>
            <a:r>
              <a:rPr lang="ru-RU" sz="1800" b="0" i="0" baseline="0" dirty="0" err="1" smtClean="0">
                <a:effectLst/>
              </a:rPr>
              <a:t>уч.г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0.15780555555555556"/>
          <c:y val="5.09259259259259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Лист3!$A$94:$A$95</c:f>
              <c:strCache>
                <c:ptCount val="2"/>
                <c:pt idx="0">
                  <c:v>3б</c:v>
                </c:pt>
                <c:pt idx="1">
                  <c:v>4б</c:v>
                </c:pt>
              </c:strCache>
            </c:strRef>
          </c:cat>
          <c:val>
            <c:numRef>
              <c:f>Лист3!$B$94:$B$95</c:f>
              <c:numCache>
                <c:formatCode>0%</c:formatCode>
                <c:ptCount val="2"/>
                <c:pt idx="0">
                  <c:v>0.7</c:v>
                </c:pt>
                <c:pt idx="1">
                  <c:v>0.58299999999999996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9398064"/>
        <c:axId val="1889397520"/>
      </c:barChart>
      <c:catAx>
        <c:axId val="188939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397520"/>
        <c:crosses val="autoZero"/>
        <c:auto val="1"/>
        <c:lblAlgn val="ctr"/>
        <c:lblOffset val="100"/>
        <c:noMultiLvlLbl val="0"/>
      </c:catAx>
      <c:valAx>
        <c:axId val="188939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8939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4 А сыныбы 2022-2023</a:t>
            </a:r>
          </a:p>
          <a:p>
            <a:pPr>
              <a:defRPr/>
            </a:pPr>
            <a:r>
              <a:rPr lang="ru-RU"/>
              <a:t>барлығы 18</a:t>
            </a:r>
          </a:p>
          <a:p>
            <a:pPr>
              <a:defRPr/>
            </a:pPr>
            <a:r>
              <a:rPr lang="ru-RU"/>
              <a:t>білім сапасы 83,3% 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'[отчет за 4 четверть и 22-23 год.xlsx]22-23 уч год'!$C$40:$E$40</c:f>
              <c:strCache>
                <c:ptCount val="3"/>
                <c:pt idx="0">
                  <c:v>"5"</c:v>
                </c:pt>
                <c:pt idx="1">
                  <c:v>"4"</c:v>
                </c:pt>
                <c:pt idx="2">
                  <c:v>"3"</c:v>
                </c:pt>
              </c:strCache>
            </c:strRef>
          </c:cat>
          <c:val>
            <c:numRef>
              <c:f>'[отчет за 4 четверть и 22-23 год.xlsx]22-23 уч год'!$C$41:$E$41</c:f>
              <c:numCache>
                <c:formatCode>General</c:formatCode>
                <c:ptCount val="3"/>
                <c:pt idx="0">
                  <c:v>8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1968832"/>
        <c:axId val="1771973728"/>
      </c:barChart>
      <c:catAx>
        <c:axId val="177196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1973728"/>
        <c:crosses val="autoZero"/>
        <c:auto val="1"/>
        <c:lblAlgn val="ctr"/>
        <c:lblOffset val="100"/>
        <c:noMultiLvlLbl val="0"/>
      </c:catAx>
      <c:valAx>
        <c:axId val="1771973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196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5А сыныбы 2023-2024 </a:t>
            </a:r>
          </a:p>
          <a:p>
            <a:pPr>
              <a:defRPr/>
            </a:pPr>
            <a:r>
              <a:rPr lang="ru-RU"/>
              <a:t>оқушы саны 17</a:t>
            </a:r>
          </a:p>
          <a:p>
            <a:pPr>
              <a:defRPr/>
            </a:pPr>
            <a:r>
              <a:rPr lang="ru-RU"/>
              <a:t>білім сапасы 82,4%</a:t>
            </a:r>
          </a:p>
          <a:p>
            <a:pPr>
              <a:defRPr/>
            </a:pP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Лист1!$C$52</c:f>
              <c:strCache>
                <c:ptCount val="1"/>
                <c:pt idx="0">
                  <c:v>5А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Лист1!$D$52:$F$52</c:f>
              <c:numCache>
                <c:formatCode>General</c:formatCode>
                <c:ptCount val="3"/>
                <c:pt idx="0">
                  <c:v>7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71962848"/>
        <c:axId val="1771966112"/>
      </c:barChart>
      <c:catAx>
        <c:axId val="177196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1966112"/>
        <c:crosses val="autoZero"/>
        <c:auto val="1"/>
        <c:lblAlgn val="ctr"/>
        <c:lblOffset val="100"/>
        <c:noMultiLvlLbl val="0"/>
      </c:catAx>
      <c:valAx>
        <c:axId val="177196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7196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/>
              <a:t>4"б"  2022-2023 </a:t>
            </a:r>
          </a:p>
          <a:p>
            <a:pPr>
              <a:defRPr/>
            </a:pPr>
            <a:r>
              <a:rPr lang="kk-KZ"/>
              <a:t>27 уч-ся</a:t>
            </a:r>
          </a:p>
          <a:p>
            <a:pPr>
              <a:defRPr/>
            </a:pPr>
            <a:r>
              <a:rPr lang="kk-KZ"/>
              <a:t>Качество знаний – 74%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'[отчет за 4 четверть и 22-23 год.xlsx]22-23 уч год'!$B$49</c:f>
              <c:strCache>
                <c:ptCount val="1"/>
                <c:pt idx="0">
                  <c:v>4"б"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'[отчет за 4 четверть и 22-23 год.xlsx]22-23 уч год'!$C$49:$E$49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10831888"/>
        <c:axId val="1810818832"/>
      </c:barChart>
      <c:catAx>
        <c:axId val="181083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0818832"/>
        <c:crosses val="autoZero"/>
        <c:auto val="1"/>
        <c:lblAlgn val="ctr"/>
        <c:lblOffset val="100"/>
        <c:noMultiLvlLbl val="0"/>
      </c:catAx>
      <c:valAx>
        <c:axId val="181081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1083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CB38-6291-461F-8313-40601190987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ED528-546A-4BE3-821A-DED0E283C1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326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D528-546A-4BE3-821A-DED0E283C15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744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D528-546A-4BE3-821A-DED0E283C1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677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8ED528-546A-4BE3-821A-DED0E283C1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30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051C-DFFD-44AD-BEB2-DD783C0DCE1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66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EED12CD-1EF0-49CF-8E04-8BE81D63B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37D808C-B18D-4BDD-8419-6E7636181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BE370AF-2DD7-4FA9-9319-5296C40BD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C7A4979-A125-457D-9B4C-AC7CF57F8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41E405A-C0E0-4347-9164-CC8968226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9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B7D39B-09DB-4190-A8BE-A1E8412A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C816E0-6208-415B-951D-672117EA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50CD75F-D158-4EFD-AEE8-658DC806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E04AF4-40B3-444E-AEC4-E648E728C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BB1345-2446-4F62-8A5B-3EB1F5E4E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61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AC6C9B0-B92C-48E6-8B6D-EE809755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E682D27-E04E-4D7F-AE32-264CA9ED5F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3DFB71-70BF-4A8D-B259-3AC90EA5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405321-C3EA-4D9E-8A94-DC9F1B25F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C8F004-69E1-4AB0-A803-6EB2C4ED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6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E76583-4E54-48FC-8956-5EB93AE6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B87F24-F4AF-4630-92D6-20B348495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2263710-90ED-4DB9-80EE-78E04F2A6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59C829-EF40-4E42-8DC0-24EFB258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9EC2E4-0852-4782-95E8-EC40A543A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3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304C12-DA82-4828-A26B-5567534AD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1237215-69A6-465D-A59B-247EB594B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DAD4156-8F05-4A18-A401-65BB0310A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DDB1CF2-9B1D-4D5F-A0EA-9C0DEB52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B2358AA-8D14-4B54-BD9C-EE18A92B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5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46925E-8426-49A2-AA70-4B0EF3F9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C1C619-0A44-4530-BB5B-ACD4281B76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55E65AB-E4F3-4EBD-8B13-4EEC27190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CB726C7-7E42-4EDB-83FA-95894EFD4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8AD348E-F388-4E76-B044-6F601CE62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D458E8D-191A-44A3-BA14-15981BB77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5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903FBF-B464-4C71-91A7-EC38EF22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FB88E-4823-4D0C-AAD4-DFE556EA4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0B40EF8-ACBB-4FCA-984A-5D132A109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8D3DEF5-8FE1-4D74-9FEC-22723E71B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E073E54-CA72-42F1-ADEB-1B1D070038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CB67DDC-26A3-459F-8CFB-3C13149CC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A083D15-F0C3-49C5-A403-8A6C5B27D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CBC36FE-605F-4D71-A07C-C75D1B3B3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6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2117C9-2E1F-4DD3-BD0E-DF23A764B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6A65B7-10B5-4B46-8492-61C46DBA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33D2D91-03C3-4600-9991-4D5A4CAC5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F23797-5977-400C-B54E-686551693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0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1CD175E-42F0-4374-AFF3-4CD59900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FE7A4F8-A5C1-4903-BA6A-31E183513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2B05EA5-1AC5-40A5-87EC-B295283B9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2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EC378-7EB8-4A5C-A674-BC8C814A9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84712B-57C9-4517-A349-E078FE329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55CBA6-2C14-44E0-B1A3-9C6AD85A86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821F86-80CC-4FDB-99A7-4B4AE215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5CBD64B-E1A5-424B-A323-3E833B3A1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D20B8A2-FEEA-4B6C-953F-58BA4A682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1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5D3CEC-5033-4C02-8295-CFA675773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B4DFF51-12F5-4EB7-8861-03314DF1E6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0E4E6A2-AADC-4467-B1D3-145E361C8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5CA655E-064C-4A6C-9805-E7A29A85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3BBE69-4029-43A0-B96F-51C0D599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591BA8-D915-4E32-AFC0-69AE14E3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7058E7C-94F7-4D46-8A46-B0B96DE1E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96E89A-359D-455E-909F-9B88F5B46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DC2484-C089-4C76-B73F-9785C430C0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2D08-D2F5-4661-A9C6-DC2109E0D9F6}" type="datetimeFigureOut">
              <a:rPr lang="en-US" smtClean="0"/>
              <a:t>11/7/2023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8C9649F-38F0-4920-9A3F-663846F5A6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1E8E3A2-5365-4FE9-BA10-F68E64F125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EE800-8D05-46D4-BA8C-E26CE27704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2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pn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1954A392-E32E-4637-AB97-3B3EAA1D3E6B}"/>
              </a:ext>
            </a:extLst>
          </p:cNvPr>
          <p:cNvSpPr/>
          <p:nvPr/>
        </p:nvSpPr>
        <p:spPr>
          <a:xfrm>
            <a:off x="8505369" y="2464282"/>
            <a:ext cx="3521873" cy="1595252"/>
          </a:xfrm>
          <a:prstGeom prst="roundRect">
            <a:avLst>
              <a:gd name="adj" fmla="val 25665"/>
            </a:avLst>
          </a:prstGeom>
          <a:solidFill>
            <a:srgbClr val="BC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513B21-5FEF-4F28-9FC5-2A332A20028E}"/>
              </a:ext>
            </a:extLst>
          </p:cNvPr>
          <p:cNvSpPr/>
          <p:nvPr/>
        </p:nvSpPr>
        <p:spPr>
          <a:xfrm>
            <a:off x="8496532" y="4201241"/>
            <a:ext cx="3269909" cy="2543018"/>
          </a:xfrm>
          <a:prstGeom prst="roundRect">
            <a:avLst>
              <a:gd name="adj" fmla="val 15223"/>
            </a:avLst>
          </a:prstGeom>
          <a:solidFill>
            <a:srgbClr val="E62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383C124-12A3-4BA4-A132-E6863C288017}"/>
              </a:ext>
            </a:extLst>
          </p:cNvPr>
          <p:cNvSpPr/>
          <p:nvPr/>
        </p:nvSpPr>
        <p:spPr>
          <a:xfrm>
            <a:off x="5051643" y="4793543"/>
            <a:ext cx="3321344" cy="1893863"/>
          </a:xfrm>
          <a:prstGeom prst="roundRect">
            <a:avLst>
              <a:gd name="adj" fmla="val 15223"/>
            </a:avLst>
          </a:prstGeom>
          <a:solidFill>
            <a:srgbClr val="A33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5CC773F-DDAA-4080-9266-7DB277E9F1EC}"/>
              </a:ext>
            </a:extLst>
          </p:cNvPr>
          <p:cNvSpPr/>
          <p:nvPr/>
        </p:nvSpPr>
        <p:spPr>
          <a:xfrm>
            <a:off x="668461" y="4484006"/>
            <a:ext cx="4135548" cy="2008234"/>
          </a:xfrm>
          <a:prstGeom prst="roundRect">
            <a:avLst>
              <a:gd name="adj" fmla="val 25592"/>
            </a:avLst>
          </a:prstGeom>
          <a:solidFill>
            <a:srgbClr val="0D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226D3977-0EC7-48A2-A117-9A2E38AC7237}"/>
              </a:ext>
            </a:extLst>
          </p:cNvPr>
          <p:cNvSpPr/>
          <p:nvPr/>
        </p:nvSpPr>
        <p:spPr>
          <a:xfrm>
            <a:off x="283464" y="2464282"/>
            <a:ext cx="3913632" cy="1888189"/>
          </a:xfrm>
          <a:prstGeom prst="roundRect">
            <a:avLst>
              <a:gd name="adj" fmla="val 25592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A4BC2E5-01EA-4F90-A429-C7F80631FD35}"/>
              </a:ext>
            </a:extLst>
          </p:cNvPr>
          <p:cNvSpPr/>
          <p:nvPr/>
        </p:nvSpPr>
        <p:spPr>
          <a:xfrm>
            <a:off x="763271" y="92202"/>
            <a:ext cx="3227978" cy="2240545"/>
          </a:xfrm>
          <a:prstGeom prst="roundRect">
            <a:avLst>
              <a:gd name="adj" fmla="val 12636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F8BC71AD-93AF-4576-9075-A9E09A967A25}"/>
              </a:ext>
            </a:extLst>
          </p:cNvPr>
          <p:cNvSpPr/>
          <p:nvPr/>
        </p:nvSpPr>
        <p:spPr>
          <a:xfrm>
            <a:off x="4605005" y="0"/>
            <a:ext cx="3558692" cy="2248176"/>
          </a:xfrm>
          <a:prstGeom prst="roundRect">
            <a:avLst>
              <a:gd name="adj" fmla="val 12636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25F28EB-F070-4D4D-819F-0A4B8769498A}"/>
              </a:ext>
            </a:extLst>
          </p:cNvPr>
          <p:cNvSpPr/>
          <p:nvPr/>
        </p:nvSpPr>
        <p:spPr>
          <a:xfrm>
            <a:off x="8505370" y="343025"/>
            <a:ext cx="3031960" cy="1979551"/>
          </a:xfrm>
          <a:prstGeom prst="roundRect">
            <a:avLst>
              <a:gd name="adj" fmla="val 12636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9084F69-524C-4DC8-838F-F5679A2C03C5}"/>
              </a:ext>
            </a:extLst>
          </p:cNvPr>
          <p:cNvSpPr/>
          <p:nvPr/>
        </p:nvSpPr>
        <p:spPr>
          <a:xfrm>
            <a:off x="4360985" y="2222696"/>
            <a:ext cx="3896750" cy="2630658"/>
          </a:xfrm>
          <a:prstGeom prst="roundRect">
            <a:avLst>
              <a:gd name="adj" fmla="val 11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 smtClean="0">
              <a:solidFill>
                <a:schemeClr val="accent1"/>
              </a:solidFill>
            </a:endParaRPr>
          </a:p>
          <a:p>
            <a:pPr algn="ctr"/>
            <a:r>
              <a:rPr lang="ru-RU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Педагогтың</a:t>
            </a:r>
            <a:r>
              <a:rPr lang="ru-RU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кәсіби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құзыреттілігін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дамыту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бүгінгі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күннің</a:t>
            </a:r>
            <a:r>
              <a:rPr lang="ru-RU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талабы</a:t>
            </a:r>
            <a:endParaRPr lang="ru-RU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dirty="0" smtClean="0">
                <a:solidFill>
                  <a:schemeClr val="accent1"/>
                </a:solidFill>
              </a:rPr>
              <a:t>Әрбір үш жылда бір рет  пәндік құзыреттілік</a:t>
            </a:r>
          </a:p>
          <a:p>
            <a:pPr algn="ctr"/>
            <a:r>
              <a:rPr lang="kk-KZ" dirty="0" smtClean="0">
                <a:solidFill>
                  <a:schemeClr val="accent1"/>
                </a:solidFill>
              </a:rPr>
              <a:t>Бес жылда бір рет  аттестаталды.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613" y="479632"/>
            <a:ext cx="2111723" cy="15401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71872" y="2028720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Нуралина Н.С.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6" y="599272"/>
            <a:ext cx="1797647" cy="136235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8906427" y="2003240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Жуманбаева С.Т.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782239" y="5938199"/>
            <a:ext cx="2556078" cy="608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Кунглимжайев А.Х.</a:t>
            </a:r>
          </a:p>
          <a:p>
            <a:pPr algn="ctr"/>
            <a:r>
              <a:rPr lang="kk-KZ" dirty="0" smtClean="0"/>
              <a:t>Мұратбек Сұңғат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35" y="5023775"/>
            <a:ext cx="1215865" cy="86022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84438" y="6108192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Ирубаева А.В.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067946" y="345228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Көркем еңбек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53051" y="4563121"/>
            <a:ext cx="2744045" cy="1734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Қазақ тілі мен әдебиеті 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829889" y="4280579"/>
            <a:ext cx="2467902" cy="512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Ағылшын тілі</a:t>
            </a:r>
          </a:p>
          <a:p>
            <a:pPr algn="ctr"/>
            <a:r>
              <a:rPr lang="kk-KZ" dirty="0" smtClean="0"/>
              <a:t>Дене шынықтыру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069206" y="199235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Бастауыш сынып</a:t>
            </a:r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6378" y="4868127"/>
            <a:ext cx="1732982" cy="97696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587" y="4815707"/>
            <a:ext cx="1626913" cy="1173819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4868089" y="90378"/>
            <a:ext cx="3032524" cy="21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Директордың тәрбие ісінің орынбасары 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194437" y="1847954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Кайрашева А.А.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415949" y="6371809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Паршакова А.А.</a:t>
            </a:r>
            <a:endParaRPr lang="ru-RU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39" y="2827452"/>
            <a:ext cx="1542407" cy="1128848"/>
          </a:xfrm>
          <a:prstGeom prst="rect">
            <a:avLst/>
          </a:prstGeom>
        </p:spPr>
      </p:pic>
      <p:sp>
        <p:nvSpPr>
          <p:cNvPr id="28" name="Прямоугольник 27"/>
          <p:cNvSpPr/>
          <p:nvPr/>
        </p:nvSpPr>
        <p:spPr>
          <a:xfrm>
            <a:off x="1171871" y="2554720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Умбетова М.Р.</a:t>
            </a:r>
            <a:endParaRPr lang="ru-RU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1221305" y="4038833"/>
            <a:ext cx="2229845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Рустемова А.М.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981" y="2819533"/>
            <a:ext cx="1603606" cy="117394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471" y="2736733"/>
            <a:ext cx="1145206" cy="1145206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9804322" y="3662483"/>
            <a:ext cx="1962120" cy="219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mtClean="0"/>
              <a:t>Дахай Б.У.</a:t>
            </a:r>
            <a:endParaRPr lang="ru-RU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0311" y="2566666"/>
            <a:ext cx="1475473" cy="99343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50432" y="5183087"/>
            <a:ext cx="1911140" cy="118872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76187" y="372170"/>
            <a:ext cx="2296810" cy="129997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173403" y="4935250"/>
            <a:ext cx="1295828" cy="902598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5340463" y="4994865"/>
            <a:ext cx="3032524" cy="211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200" dirty="0" smtClean="0"/>
              <a:t>БИОЛОГИЯ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58325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474370" y="1197735"/>
          <a:ext cx="5153697" cy="4713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6091707" y="1159099"/>
          <a:ext cx="5602309" cy="4584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5397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397098" y="1094705"/>
          <a:ext cx="5424153" cy="4813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6413679" y="1300766"/>
          <a:ext cx="5331853" cy="4687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054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873617" y="396024"/>
          <a:ext cx="4522631" cy="458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5795493" y="396026"/>
          <a:ext cx="5394101" cy="4588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55335" y="5112913"/>
            <a:ext cx="140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 </a:t>
            </a:r>
            <a:r>
              <a:rPr lang="ru-RU" dirty="0" err="1" smtClean="0"/>
              <a:t>үздік</a:t>
            </a:r>
            <a:r>
              <a:rPr lang="ru-RU" dirty="0" smtClean="0"/>
              <a:t> </a:t>
            </a:r>
            <a:r>
              <a:rPr lang="ru-RU" dirty="0" err="1" smtClean="0"/>
              <a:t>кетті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530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90281" y="399245"/>
          <a:ext cx="5024908" cy="485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6308501" y="450762"/>
          <a:ext cx="5243848" cy="4623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17453" y="5589432"/>
            <a:ext cx="405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Потеряли 10 отличников и 1 хорошиста</a:t>
            </a:r>
          </a:p>
          <a:p>
            <a:r>
              <a:rPr lang="ru-RU" dirty="0" smtClean="0"/>
              <a:t>+1 новенькая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126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77401" y="705117"/>
          <a:ext cx="10859037" cy="5644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0388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406400" y="977900"/>
          <a:ext cx="5537200" cy="476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6142010" y="1318093"/>
          <a:ext cx="5798697" cy="455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25678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671018" y="1276871"/>
          <a:ext cx="5833672" cy="485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6184900" y="1295400"/>
          <a:ext cx="5689600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01215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266700" y="1676400"/>
          <a:ext cx="51943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5232400" y="1663700"/>
          <a:ext cx="5041900" cy="429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8816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254000" y="863600"/>
          <a:ext cx="5219700" cy="497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5778500" y="1257300"/>
          <a:ext cx="6007100" cy="462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73500" y="444500"/>
            <a:ext cx="338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9 </a:t>
            </a:r>
            <a:r>
              <a:rPr lang="ru-RU" dirty="0" err="1" smtClean="0"/>
              <a:t>кл</a:t>
            </a:r>
            <a:r>
              <a:rPr lang="ru-RU" dirty="0" smtClean="0"/>
              <a:t> 22-23 </a:t>
            </a:r>
            <a:r>
              <a:rPr lang="ru-RU" dirty="0" err="1" smtClean="0"/>
              <a:t>уч.г</a:t>
            </a:r>
            <a:r>
              <a:rPr lang="ru-RU" dirty="0" smtClean="0"/>
              <a:t>. И 10 </a:t>
            </a:r>
            <a:r>
              <a:rPr lang="ru-RU" dirty="0" err="1" smtClean="0"/>
              <a:t>кл</a:t>
            </a:r>
            <a:r>
              <a:rPr lang="ru-RU" dirty="0" smtClean="0"/>
              <a:t> 23-24 </a:t>
            </a:r>
            <a:r>
              <a:rPr lang="ru-RU" dirty="0" err="1" smtClean="0"/>
              <a:t>уч.г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560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/>
          </p:nvPr>
        </p:nvGraphicFramePr>
        <p:xfrm>
          <a:off x="215900" y="1168400"/>
          <a:ext cx="5537200" cy="481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/>
          </p:nvPr>
        </p:nvGraphicFramePr>
        <p:xfrm>
          <a:off x="6184900" y="1168400"/>
          <a:ext cx="5715000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73500" y="444500"/>
            <a:ext cx="3615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 </a:t>
            </a:r>
            <a:r>
              <a:rPr lang="ru-RU" dirty="0" err="1" smtClean="0"/>
              <a:t>кл</a:t>
            </a:r>
            <a:r>
              <a:rPr lang="ru-RU" dirty="0" smtClean="0"/>
              <a:t> 22-23 </a:t>
            </a:r>
            <a:r>
              <a:rPr lang="ru-RU" dirty="0" err="1" smtClean="0"/>
              <a:t>уч.г</a:t>
            </a:r>
            <a:r>
              <a:rPr lang="ru-RU" dirty="0" smtClean="0"/>
              <a:t>. И 11 </a:t>
            </a:r>
            <a:r>
              <a:rPr lang="ru-RU" dirty="0" err="1" smtClean="0"/>
              <a:t>кл</a:t>
            </a:r>
            <a:r>
              <a:rPr lang="ru-RU" dirty="0" smtClean="0"/>
              <a:t> 23-24 </a:t>
            </a:r>
            <a:r>
              <a:rPr lang="ru-RU" dirty="0" err="1" smtClean="0"/>
              <a:t>уч.г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776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BBD7BD17-7887-4B44-84CB-A7C656D2D648}"/>
              </a:ext>
            </a:extLst>
          </p:cNvPr>
          <p:cNvSpPr/>
          <p:nvPr/>
        </p:nvSpPr>
        <p:spPr>
          <a:xfrm rot="16200000" flipH="1">
            <a:off x="8221723" y="3333465"/>
            <a:ext cx="2589336" cy="4428940"/>
          </a:xfrm>
          <a:custGeom>
            <a:avLst/>
            <a:gdLst>
              <a:gd name="connsiteX0" fmla="*/ 0 w 2854865"/>
              <a:gd name="connsiteY0" fmla="*/ 985230 h 3269912"/>
              <a:gd name="connsiteX1" fmla="*/ 446923 w 2854865"/>
              <a:gd name="connsiteY1" fmla="*/ 1902104 h 3269912"/>
              <a:gd name="connsiteX2" fmla="*/ 463078 w 2854865"/>
              <a:gd name="connsiteY2" fmla="*/ 2073112 h 3269912"/>
              <a:gd name="connsiteX3" fmla="*/ 463078 w 2854865"/>
              <a:gd name="connsiteY3" fmla="*/ 2905810 h 3269912"/>
              <a:gd name="connsiteX4" fmla="*/ 827180 w 2854865"/>
              <a:gd name="connsiteY4" fmla="*/ 3269912 h 3269912"/>
              <a:gd name="connsiteX5" fmla="*/ 2490763 w 2854865"/>
              <a:gd name="connsiteY5" fmla="*/ 3269912 h 3269912"/>
              <a:gd name="connsiteX6" fmla="*/ 2854865 w 2854865"/>
              <a:gd name="connsiteY6" fmla="*/ 2905810 h 3269912"/>
              <a:gd name="connsiteX7" fmla="*/ 2854865 w 2854865"/>
              <a:gd name="connsiteY7" fmla="*/ 832756 h 3269912"/>
              <a:gd name="connsiteX8" fmla="*/ 2490763 w 2854865"/>
              <a:gd name="connsiteY8" fmla="*/ 468654 h 3269912"/>
              <a:gd name="connsiteX9" fmla="*/ 2096743 w 2854865"/>
              <a:gd name="connsiteY9" fmla="*/ 468654 h 3269912"/>
              <a:gd name="connsiteX10" fmla="*/ 2034098 w 2854865"/>
              <a:gd name="connsiteY10" fmla="*/ 463665 h 3269912"/>
              <a:gd name="connsiteX11" fmla="*/ 940003 w 2854865"/>
              <a:gd name="connsiteY11" fmla="*/ 0 h 3269912"/>
              <a:gd name="connsiteX12" fmla="*/ 940003 w 2854865"/>
              <a:gd name="connsiteY12" fmla="*/ 468654 h 3269912"/>
              <a:gd name="connsiteX13" fmla="*/ 827180 w 2854865"/>
              <a:gd name="connsiteY13" fmla="*/ 468654 h 3269912"/>
              <a:gd name="connsiteX14" fmla="*/ 463078 w 2854865"/>
              <a:gd name="connsiteY14" fmla="*/ 832756 h 3269912"/>
              <a:gd name="connsiteX15" fmla="*/ 463078 w 2854865"/>
              <a:gd name="connsiteY15" fmla="*/ 985230 h 32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4865" h="3269912">
                <a:moveTo>
                  <a:pt x="0" y="985230"/>
                </a:moveTo>
                <a:cubicBezTo>
                  <a:pt x="326547" y="1284732"/>
                  <a:pt x="408166" y="1559740"/>
                  <a:pt x="446923" y="1902104"/>
                </a:cubicBezTo>
                <a:lnTo>
                  <a:pt x="463078" y="2073112"/>
                </a:lnTo>
                <a:lnTo>
                  <a:pt x="463078" y="2905810"/>
                </a:lnTo>
                <a:cubicBezTo>
                  <a:pt x="463078" y="3106898"/>
                  <a:pt x="626092" y="3269912"/>
                  <a:pt x="827180" y="3269912"/>
                </a:cubicBezTo>
                <a:lnTo>
                  <a:pt x="2490763" y="3269912"/>
                </a:lnTo>
                <a:cubicBezTo>
                  <a:pt x="2691851" y="3269912"/>
                  <a:pt x="2854865" y="3106898"/>
                  <a:pt x="2854865" y="2905810"/>
                </a:cubicBezTo>
                <a:lnTo>
                  <a:pt x="2854865" y="832756"/>
                </a:lnTo>
                <a:cubicBezTo>
                  <a:pt x="2854865" y="631668"/>
                  <a:pt x="2691851" y="468654"/>
                  <a:pt x="2490763" y="468654"/>
                </a:cubicBezTo>
                <a:lnTo>
                  <a:pt x="2096743" y="468654"/>
                </a:lnTo>
                <a:lnTo>
                  <a:pt x="2034098" y="463665"/>
                </a:lnTo>
                <a:cubicBezTo>
                  <a:pt x="1605503" y="428569"/>
                  <a:pt x="1289421" y="380972"/>
                  <a:pt x="940003" y="0"/>
                </a:cubicBezTo>
                <a:lnTo>
                  <a:pt x="940003" y="468654"/>
                </a:lnTo>
                <a:lnTo>
                  <a:pt x="827180" y="468654"/>
                </a:lnTo>
                <a:cubicBezTo>
                  <a:pt x="626092" y="468654"/>
                  <a:pt x="463078" y="631668"/>
                  <a:pt x="463078" y="832756"/>
                </a:cubicBezTo>
                <a:lnTo>
                  <a:pt x="463078" y="985230"/>
                </a:lnTo>
                <a:close/>
              </a:path>
            </a:pathLst>
          </a:custGeom>
          <a:solidFill>
            <a:srgbClr val="E62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A50591C2-A3A6-4404-A1AD-A8645AF91558}"/>
              </a:ext>
            </a:extLst>
          </p:cNvPr>
          <p:cNvSpPr/>
          <p:nvPr/>
        </p:nvSpPr>
        <p:spPr>
          <a:xfrm rot="16200000" flipV="1">
            <a:off x="1317268" y="-497483"/>
            <a:ext cx="3113884" cy="4726463"/>
          </a:xfrm>
          <a:custGeom>
            <a:avLst/>
            <a:gdLst>
              <a:gd name="connsiteX0" fmla="*/ 2693504 w 2693504"/>
              <a:gd name="connsiteY0" fmla="*/ 3413786 h 3696901"/>
              <a:gd name="connsiteX1" fmla="*/ 2693504 w 2693504"/>
              <a:gd name="connsiteY1" fmla="*/ 752038 h 3696901"/>
              <a:gd name="connsiteX2" fmla="*/ 2410389 w 2693504"/>
              <a:gd name="connsiteY2" fmla="*/ 468923 h 3696901"/>
              <a:gd name="connsiteX3" fmla="*/ 2038975 w 2693504"/>
              <a:gd name="connsiteY3" fmla="*/ 468923 h 3696901"/>
              <a:gd name="connsiteX4" fmla="*/ 1972952 w 2693504"/>
              <a:gd name="connsiteY4" fmla="*/ 463665 h 3696901"/>
              <a:gd name="connsiteX5" fmla="*/ 878857 w 2693504"/>
              <a:gd name="connsiteY5" fmla="*/ 0 h 3696901"/>
              <a:gd name="connsiteX6" fmla="*/ 878857 w 2693504"/>
              <a:gd name="connsiteY6" fmla="*/ 468923 h 3696901"/>
              <a:gd name="connsiteX7" fmla="*/ 736074 w 2693504"/>
              <a:gd name="connsiteY7" fmla="*/ 468923 h 3696901"/>
              <a:gd name="connsiteX8" fmla="*/ 452959 w 2693504"/>
              <a:gd name="connsiteY8" fmla="*/ 752038 h 3696901"/>
              <a:gd name="connsiteX9" fmla="*/ 452959 w 2693504"/>
              <a:gd name="connsiteY9" fmla="*/ 924450 h 3696901"/>
              <a:gd name="connsiteX10" fmla="*/ 0 w 2693504"/>
              <a:gd name="connsiteY10" fmla="*/ 924450 h 3696901"/>
              <a:gd name="connsiteX11" fmla="*/ 446923 w 2693504"/>
              <a:gd name="connsiteY11" fmla="*/ 1841324 h 3696901"/>
              <a:gd name="connsiteX12" fmla="*/ 452959 w 2693504"/>
              <a:gd name="connsiteY12" fmla="*/ 1905218 h 3696901"/>
              <a:gd name="connsiteX13" fmla="*/ 452959 w 2693504"/>
              <a:gd name="connsiteY13" fmla="*/ 3413786 h 3696901"/>
              <a:gd name="connsiteX14" fmla="*/ 736074 w 2693504"/>
              <a:gd name="connsiteY14" fmla="*/ 3696901 h 3696901"/>
              <a:gd name="connsiteX15" fmla="*/ 2410389 w 2693504"/>
              <a:gd name="connsiteY15" fmla="*/ 3696901 h 3696901"/>
              <a:gd name="connsiteX16" fmla="*/ 2693504 w 2693504"/>
              <a:gd name="connsiteY16" fmla="*/ 3413786 h 36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3504" h="3696901">
                <a:moveTo>
                  <a:pt x="2693504" y="3413786"/>
                </a:moveTo>
                <a:lnTo>
                  <a:pt x="2693504" y="752038"/>
                </a:lnTo>
                <a:cubicBezTo>
                  <a:pt x="2693504" y="595678"/>
                  <a:pt x="2566749" y="468923"/>
                  <a:pt x="2410389" y="468923"/>
                </a:cubicBezTo>
                <a:lnTo>
                  <a:pt x="2038975" y="468923"/>
                </a:lnTo>
                <a:lnTo>
                  <a:pt x="1972952" y="463665"/>
                </a:lnTo>
                <a:cubicBezTo>
                  <a:pt x="1544356" y="428569"/>
                  <a:pt x="1228275" y="380972"/>
                  <a:pt x="878857" y="0"/>
                </a:cubicBezTo>
                <a:lnTo>
                  <a:pt x="878857" y="468923"/>
                </a:lnTo>
                <a:lnTo>
                  <a:pt x="736074" y="468923"/>
                </a:lnTo>
                <a:cubicBezTo>
                  <a:pt x="579714" y="468923"/>
                  <a:pt x="452959" y="595678"/>
                  <a:pt x="452959" y="752038"/>
                </a:cubicBezTo>
                <a:lnTo>
                  <a:pt x="452959" y="924450"/>
                </a:lnTo>
                <a:lnTo>
                  <a:pt x="0" y="924450"/>
                </a:lnTo>
                <a:cubicBezTo>
                  <a:pt x="326547" y="1223951"/>
                  <a:pt x="408166" y="1498960"/>
                  <a:pt x="446923" y="1841324"/>
                </a:cubicBezTo>
                <a:lnTo>
                  <a:pt x="452959" y="1905218"/>
                </a:lnTo>
                <a:lnTo>
                  <a:pt x="452959" y="3413786"/>
                </a:lnTo>
                <a:cubicBezTo>
                  <a:pt x="452959" y="3570146"/>
                  <a:pt x="579714" y="3696901"/>
                  <a:pt x="736074" y="3696901"/>
                </a:cubicBezTo>
                <a:lnTo>
                  <a:pt x="2410389" y="3696901"/>
                </a:lnTo>
                <a:cubicBezTo>
                  <a:pt x="2566749" y="3696901"/>
                  <a:pt x="2693504" y="3570146"/>
                  <a:pt x="2693504" y="3413786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241BB3BB-1E93-4AF9-8DBD-ED9C0E776403}"/>
              </a:ext>
            </a:extLst>
          </p:cNvPr>
          <p:cNvSpPr/>
          <p:nvPr/>
        </p:nvSpPr>
        <p:spPr>
          <a:xfrm>
            <a:off x="4370328" y="5182386"/>
            <a:ext cx="3212946" cy="1518914"/>
          </a:xfrm>
          <a:custGeom>
            <a:avLst/>
            <a:gdLst>
              <a:gd name="connsiteX0" fmla="*/ 569241 w 2233102"/>
              <a:gd name="connsiteY0" fmla="*/ 1783444 h 1783444"/>
              <a:gd name="connsiteX1" fmla="*/ 0 w 2233102"/>
              <a:gd name="connsiteY1" fmla="*/ 1783444 h 1783444"/>
              <a:gd name="connsiteX2" fmla="*/ 108310 w 2233102"/>
              <a:gd name="connsiteY2" fmla="*/ 1444513 h 1783444"/>
              <a:gd name="connsiteX3" fmla="*/ 144389 w 2233102"/>
              <a:gd name="connsiteY3" fmla="*/ 1258962 h 1783444"/>
              <a:gd name="connsiteX4" fmla="*/ 144389 w 2233102"/>
              <a:gd name="connsiteY4" fmla="*/ 229513 h 1783444"/>
              <a:gd name="connsiteX5" fmla="*/ 373902 w 2233102"/>
              <a:gd name="connsiteY5" fmla="*/ 0 h 1783444"/>
              <a:gd name="connsiteX6" fmla="*/ 2003589 w 2233102"/>
              <a:gd name="connsiteY6" fmla="*/ 0 h 1783444"/>
              <a:gd name="connsiteX7" fmla="*/ 2233102 w 2233102"/>
              <a:gd name="connsiteY7" fmla="*/ 229513 h 1783444"/>
              <a:gd name="connsiteX8" fmla="*/ 2233102 w 2233102"/>
              <a:gd name="connsiteY8" fmla="*/ 1278159 h 1783444"/>
              <a:gd name="connsiteX9" fmla="*/ 2003589 w 2233102"/>
              <a:gd name="connsiteY9" fmla="*/ 1507672 h 1783444"/>
              <a:gd name="connsiteX10" fmla="*/ 473173 w 2233102"/>
              <a:gd name="connsiteY10" fmla="*/ 1507672 h 1783444"/>
              <a:gd name="connsiteX11" fmla="*/ 497558 w 2233102"/>
              <a:gd name="connsiteY11" fmla="*/ 1606359 h 1783444"/>
              <a:gd name="connsiteX12" fmla="*/ 569241 w 2233102"/>
              <a:gd name="connsiteY12" fmla="*/ 1783444 h 178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3102" h="1783444">
                <a:moveTo>
                  <a:pt x="569241" y="1783444"/>
                </a:moveTo>
                <a:lnTo>
                  <a:pt x="0" y="1783444"/>
                </a:lnTo>
                <a:cubicBezTo>
                  <a:pt x="51621" y="1673319"/>
                  <a:pt x="82725" y="1563259"/>
                  <a:pt x="108310" y="1444513"/>
                </a:cubicBezTo>
                <a:lnTo>
                  <a:pt x="144389" y="1258962"/>
                </a:lnTo>
                <a:lnTo>
                  <a:pt x="144389" y="229513"/>
                </a:lnTo>
                <a:cubicBezTo>
                  <a:pt x="144389" y="102756"/>
                  <a:pt x="247145" y="0"/>
                  <a:pt x="373902" y="0"/>
                </a:cubicBezTo>
                <a:lnTo>
                  <a:pt x="2003589" y="0"/>
                </a:lnTo>
                <a:cubicBezTo>
                  <a:pt x="2130346" y="0"/>
                  <a:pt x="2233102" y="102756"/>
                  <a:pt x="2233102" y="229513"/>
                </a:cubicBezTo>
                <a:lnTo>
                  <a:pt x="2233102" y="1278159"/>
                </a:lnTo>
                <a:cubicBezTo>
                  <a:pt x="2233102" y="1404916"/>
                  <a:pt x="2130346" y="1507672"/>
                  <a:pt x="2003589" y="1507672"/>
                </a:cubicBezTo>
                <a:lnTo>
                  <a:pt x="473173" y="1507672"/>
                </a:lnTo>
                <a:lnTo>
                  <a:pt x="497558" y="1606359"/>
                </a:lnTo>
                <a:cubicBezTo>
                  <a:pt x="517035" y="1665628"/>
                  <a:pt x="541077" y="1724536"/>
                  <a:pt x="569241" y="1783444"/>
                </a:cubicBezTo>
                <a:close/>
              </a:path>
            </a:pathLst>
          </a:custGeom>
          <a:solidFill>
            <a:srgbClr val="A33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ісіндегі</a:t>
            </a:r>
            <a:r>
              <a:rPr lang="ru-RU" dirty="0"/>
              <a:t> </a:t>
            </a:r>
            <a:r>
              <a:rPr lang="ru-RU" dirty="0" err="1"/>
              <a:t>басты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err="1" smtClean="0"/>
              <a:t>тұлға</a:t>
            </a:r>
            <a:r>
              <a:rPr lang="ru-RU" dirty="0" smtClean="0"/>
              <a:t> </a:t>
            </a:r>
            <a:r>
              <a:rPr lang="ru-RU" dirty="0"/>
              <a:t>— педагог.</a:t>
            </a:r>
            <a:endParaRPr lang="en-US" dirty="0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9C25FDB1-A874-4392-B702-C69E1CED0C9E}"/>
              </a:ext>
            </a:extLst>
          </p:cNvPr>
          <p:cNvSpPr/>
          <p:nvPr/>
        </p:nvSpPr>
        <p:spPr>
          <a:xfrm>
            <a:off x="7948902" y="2634458"/>
            <a:ext cx="3879367" cy="2143375"/>
          </a:xfrm>
          <a:custGeom>
            <a:avLst/>
            <a:gdLst>
              <a:gd name="connsiteX0" fmla="*/ 677801 w 3155406"/>
              <a:gd name="connsiteY0" fmla="*/ 0 h 1261068"/>
              <a:gd name="connsiteX1" fmla="*/ 2831753 w 3155406"/>
              <a:gd name="connsiteY1" fmla="*/ 0 h 1261068"/>
              <a:gd name="connsiteX2" fmla="*/ 3155406 w 3155406"/>
              <a:gd name="connsiteY2" fmla="*/ 323653 h 1261068"/>
              <a:gd name="connsiteX3" fmla="*/ 3155406 w 3155406"/>
              <a:gd name="connsiteY3" fmla="*/ 937415 h 1261068"/>
              <a:gd name="connsiteX4" fmla="*/ 2831753 w 3155406"/>
              <a:gd name="connsiteY4" fmla="*/ 1261068 h 1261068"/>
              <a:gd name="connsiteX5" fmla="*/ 677801 w 3155406"/>
              <a:gd name="connsiteY5" fmla="*/ 1261068 h 1261068"/>
              <a:gd name="connsiteX6" fmla="*/ 354148 w 3155406"/>
              <a:gd name="connsiteY6" fmla="*/ 937415 h 1261068"/>
              <a:gd name="connsiteX7" fmla="*/ 354148 w 3155406"/>
              <a:gd name="connsiteY7" fmla="*/ 691215 h 1261068"/>
              <a:gd name="connsiteX8" fmla="*/ 0 w 3155406"/>
              <a:gd name="connsiteY8" fmla="*/ 779752 h 1261068"/>
              <a:gd name="connsiteX9" fmla="*/ 0 w 3155406"/>
              <a:gd name="connsiteY9" fmla="*/ 328916 h 1261068"/>
              <a:gd name="connsiteX10" fmla="*/ 354148 w 3155406"/>
              <a:gd name="connsiteY10" fmla="*/ 417453 h 1261068"/>
              <a:gd name="connsiteX11" fmla="*/ 354148 w 3155406"/>
              <a:gd name="connsiteY11" fmla="*/ 323653 h 1261068"/>
              <a:gd name="connsiteX12" fmla="*/ 677801 w 3155406"/>
              <a:gd name="connsiteY12" fmla="*/ 0 h 126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5406" h="1261068">
                <a:moveTo>
                  <a:pt x="677801" y="0"/>
                </a:moveTo>
                <a:lnTo>
                  <a:pt x="2831753" y="0"/>
                </a:lnTo>
                <a:cubicBezTo>
                  <a:pt x="3010502" y="0"/>
                  <a:pt x="3155406" y="144904"/>
                  <a:pt x="3155406" y="323653"/>
                </a:cubicBezTo>
                <a:lnTo>
                  <a:pt x="3155406" y="937415"/>
                </a:lnTo>
                <a:cubicBezTo>
                  <a:pt x="3155406" y="1116164"/>
                  <a:pt x="3010502" y="1261068"/>
                  <a:pt x="2831753" y="1261068"/>
                </a:cubicBezTo>
                <a:lnTo>
                  <a:pt x="677801" y="1261068"/>
                </a:lnTo>
                <a:cubicBezTo>
                  <a:pt x="499052" y="1261068"/>
                  <a:pt x="354148" y="1116164"/>
                  <a:pt x="354148" y="937415"/>
                </a:cubicBezTo>
                <a:lnTo>
                  <a:pt x="354148" y="691215"/>
                </a:lnTo>
                <a:cubicBezTo>
                  <a:pt x="228633" y="653549"/>
                  <a:pt x="114316" y="690527"/>
                  <a:pt x="0" y="779752"/>
                </a:cubicBezTo>
                <a:lnTo>
                  <a:pt x="0" y="328916"/>
                </a:lnTo>
                <a:cubicBezTo>
                  <a:pt x="106853" y="410683"/>
                  <a:pt x="183846" y="470053"/>
                  <a:pt x="354148" y="417453"/>
                </a:cubicBezTo>
                <a:lnTo>
                  <a:pt x="354148" y="323653"/>
                </a:lnTo>
                <a:cubicBezTo>
                  <a:pt x="354148" y="144904"/>
                  <a:pt x="499052" y="0"/>
                  <a:pt x="677801" y="0"/>
                </a:cubicBezTo>
                <a:close/>
              </a:path>
            </a:pathLst>
          </a:custGeom>
          <a:solidFill>
            <a:srgbClr val="BC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5CC773F-DDAA-4080-9266-7DB277E9F1EC}"/>
              </a:ext>
            </a:extLst>
          </p:cNvPr>
          <p:cNvSpPr/>
          <p:nvPr/>
        </p:nvSpPr>
        <p:spPr>
          <a:xfrm>
            <a:off x="361663" y="3733367"/>
            <a:ext cx="4131949" cy="2798314"/>
          </a:xfrm>
          <a:prstGeom prst="roundRect">
            <a:avLst>
              <a:gd name="adj" fmla="val 25592"/>
            </a:avLst>
          </a:prstGeom>
          <a:solidFill>
            <a:srgbClr val="0D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25F28EB-F070-4D4D-819F-0A4B8769498A}"/>
              </a:ext>
            </a:extLst>
          </p:cNvPr>
          <p:cNvSpPr/>
          <p:nvPr/>
        </p:nvSpPr>
        <p:spPr>
          <a:xfrm>
            <a:off x="7379206" y="210690"/>
            <a:ext cx="4292232" cy="2445926"/>
          </a:xfrm>
          <a:prstGeom prst="roundRect">
            <a:avLst>
              <a:gd name="adj" fmla="val 12636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8B0CF8D-E1CF-4B29-8330-435E09C4984B}"/>
              </a:ext>
            </a:extLst>
          </p:cNvPr>
          <p:cNvSpPr/>
          <p:nvPr/>
        </p:nvSpPr>
        <p:spPr>
          <a:xfrm>
            <a:off x="4068375" y="2085944"/>
            <a:ext cx="1461970" cy="126227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C0D1CF9-F09D-44B2-9671-28293FAEC784}"/>
              </a:ext>
            </a:extLst>
          </p:cNvPr>
          <p:cNvSpPr/>
          <p:nvPr/>
        </p:nvSpPr>
        <p:spPr>
          <a:xfrm>
            <a:off x="4213127" y="4093642"/>
            <a:ext cx="1082834" cy="105354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BF47667-604E-4417-BC5A-C647E8F1B087}"/>
              </a:ext>
            </a:extLst>
          </p:cNvPr>
          <p:cNvSpPr/>
          <p:nvPr/>
        </p:nvSpPr>
        <p:spPr>
          <a:xfrm>
            <a:off x="7002853" y="3751115"/>
            <a:ext cx="1430780" cy="15215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E622AB6-4876-45A6-A790-44E36A9EB7C0}"/>
              </a:ext>
            </a:extLst>
          </p:cNvPr>
          <p:cNvSpPr/>
          <p:nvPr/>
        </p:nvSpPr>
        <p:spPr>
          <a:xfrm>
            <a:off x="4078736" y="2959729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5EB013F-9B4F-4A47-8D3A-BAD09AC0EF7E}"/>
              </a:ext>
            </a:extLst>
          </p:cNvPr>
          <p:cNvSpPr/>
          <p:nvPr/>
        </p:nvSpPr>
        <p:spPr>
          <a:xfrm>
            <a:off x="5564904" y="3946448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01B3511-3DA3-420E-9630-9F202F2E4E77}"/>
              </a:ext>
            </a:extLst>
          </p:cNvPr>
          <p:cNvSpPr/>
          <p:nvPr/>
        </p:nvSpPr>
        <p:spPr>
          <a:xfrm>
            <a:off x="7266636" y="2801596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E1218313-6343-4374-8C39-33F30C4CE2BC}"/>
              </a:ext>
            </a:extLst>
          </p:cNvPr>
          <p:cNvSpPr/>
          <p:nvPr/>
        </p:nvSpPr>
        <p:spPr>
          <a:xfrm>
            <a:off x="5678428" y="1913503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9084F69-524C-4DC8-838F-F5679A2C03C5}"/>
              </a:ext>
            </a:extLst>
          </p:cNvPr>
          <p:cNvSpPr/>
          <p:nvPr/>
        </p:nvSpPr>
        <p:spPr>
          <a:xfrm>
            <a:off x="4438245" y="2566933"/>
            <a:ext cx="3534316" cy="2385982"/>
          </a:xfrm>
          <a:prstGeom prst="roundRect">
            <a:avLst>
              <a:gd name="adj" fmla="val 11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8DB67FF-825F-4B02-A0C6-0F29842DF189}"/>
              </a:ext>
            </a:extLst>
          </p:cNvPr>
          <p:cNvSpPr txBox="1"/>
          <p:nvPr/>
        </p:nvSpPr>
        <p:spPr>
          <a:xfrm>
            <a:off x="6133419" y="3058695"/>
            <a:ext cx="17504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Педагог жетістігі</a:t>
            </a:r>
            <a:endParaRPr lang="en-US" sz="28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A6A6EC6-A65E-493C-9D6C-B4AAE670AF36}"/>
              </a:ext>
            </a:extLst>
          </p:cNvPr>
          <p:cNvSpPr txBox="1"/>
          <p:nvPr/>
        </p:nvSpPr>
        <p:spPr>
          <a:xfrm>
            <a:off x="2231989" y="1412987"/>
            <a:ext cx="26807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404FDCA-7808-427C-BD42-531FEABC3509}"/>
              </a:ext>
            </a:extLst>
          </p:cNvPr>
          <p:cNvGrpSpPr/>
          <p:nvPr/>
        </p:nvGrpSpPr>
        <p:grpSpPr>
          <a:xfrm>
            <a:off x="2969439" y="4565882"/>
            <a:ext cx="1943289" cy="635583"/>
            <a:chOff x="2969439" y="4565882"/>
            <a:chExt cx="1943289" cy="635583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00480235-F774-49CF-AD86-14ED3DC2511A}"/>
                </a:ext>
              </a:extLst>
            </p:cNvPr>
            <p:cNvSpPr txBox="1"/>
            <p:nvPr/>
          </p:nvSpPr>
          <p:spPr>
            <a:xfrm>
              <a:off x="2980866" y="4565882"/>
              <a:ext cx="1447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298D5B6B-CFE7-46AF-B39B-7028BEDC3E61}"/>
                </a:ext>
              </a:extLst>
            </p:cNvPr>
            <p:cNvSpPr txBox="1"/>
            <p:nvPr/>
          </p:nvSpPr>
          <p:spPr>
            <a:xfrm>
              <a:off x="2969439" y="4939855"/>
              <a:ext cx="194328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40AE78A6-1D2C-4B03-8647-7D007CBA2016}"/>
              </a:ext>
            </a:extLst>
          </p:cNvPr>
          <p:cNvGrpSpPr/>
          <p:nvPr/>
        </p:nvGrpSpPr>
        <p:grpSpPr>
          <a:xfrm>
            <a:off x="7572669" y="1315607"/>
            <a:ext cx="2460470" cy="641404"/>
            <a:chOff x="7572669" y="1315607"/>
            <a:chExt cx="2460470" cy="641404"/>
          </a:xfrm>
        </p:grpSpPr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67DBBA0B-9EA0-4933-9073-F9358EAA1273}"/>
                </a:ext>
              </a:extLst>
            </p:cNvPr>
            <p:cNvSpPr txBox="1"/>
            <p:nvPr/>
          </p:nvSpPr>
          <p:spPr>
            <a:xfrm>
              <a:off x="7572669" y="1315607"/>
              <a:ext cx="2460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="" xmlns:a16="http://schemas.microsoft.com/office/drawing/2014/main" id="{7DFAAA12-0EA0-489A-B787-832FB67F82A5}"/>
                </a:ext>
              </a:extLst>
            </p:cNvPr>
            <p:cNvSpPr txBox="1"/>
            <p:nvPr/>
          </p:nvSpPr>
          <p:spPr>
            <a:xfrm>
              <a:off x="7583274" y="1695401"/>
              <a:ext cx="225416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56E0B15-516C-4B5E-9125-B4B7233221D3}"/>
              </a:ext>
            </a:extLst>
          </p:cNvPr>
          <p:cNvSpPr txBox="1"/>
          <p:nvPr/>
        </p:nvSpPr>
        <p:spPr>
          <a:xfrm>
            <a:off x="8477355" y="2961081"/>
            <a:ext cx="246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6348CA8A-E46C-4FEF-82E4-0E852EE873C1}"/>
              </a:ext>
            </a:extLst>
          </p:cNvPr>
          <p:cNvGrpSpPr/>
          <p:nvPr/>
        </p:nvGrpSpPr>
        <p:grpSpPr>
          <a:xfrm>
            <a:off x="5885715" y="6221446"/>
            <a:ext cx="256317" cy="89986"/>
            <a:chOff x="7470089" y="4215967"/>
            <a:chExt cx="2425008" cy="901541"/>
          </a:xfrm>
        </p:grpSpPr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E706F4D6-EC60-4DB4-AC91-550250F7ABAD}"/>
                </a:ext>
              </a:extLst>
            </p:cNvPr>
            <p:cNvSpPr txBox="1"/>
            <p:nvPr/>
          </p:nvSpPr>
          <p:spPr>
            <a:xfrm>
              <a:off x="8045509" y="4215967"/>
              <a:ext cx="17407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129D703F-639D-491E-8217-3863BBFC0B86}"/>
                </a:ext>
              </a:extLst>
            </p:cNvPr>
            <p:cNvSpPr txBox="1"/>
            <p:nvPr/>
          </p:nvSpPr>
          <p:spPr>
            <a:xfrm>
              <a:off x="7470089" y="4855898"/>
              <a:ext cx="24250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8F6C021-EC4E-45A8-B04B-D19F4BD62780}"/>
              </a:ext>
            </a:extLst>
          </p:cNvPr>
          <p:cNvSpPr txBox="1"/>
          <p:nvPr/>
        </p:nvSpPr>
        <p:spPr>
          <a:xfrm>
            <a:off x="4620709" y="5013660"/>
            <a:ext cx="184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F48C982-AD01-4AB9-A1A5-26999C46B445}"/>
              </a:ext>
            </a:extLst>
          </p:cNvPr>
          <p:cNvSpPr txBox="1"/>
          <p:nvPr/>
        </p:nvSpPr>
        <p:spPr>
          <a:xfrm>
            <a:off x="5593126" y="1074362"/>
            <a:ext cx="1447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2231989" y="1566875"/>
            <a:ext cx="2397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2143502" y="4026931"/>
            <a:ext cx="1572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Гирш Т.И.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7518353" y="626458"/>
            <a:ext cx="206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Жуманбаева С.Т. </a:t>
            </a:r>
          </a:p>
          <a:p>
            <a:pPr algn="ctr"/>
            <a:r>
              <a:rPr lang="kk-KZ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Шеберлік сағаты.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9014287" y="4233434"/>
            <a:ext cx="210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Паршакова  А.А.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7933330" y="6652330"/>
            <a:ext cx="2345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Тайжанова Б.С.</a:t>
            </a:r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855742" y="465557"/>
            <a:ext cx="193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Тузелова А.А.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41" y="884533"/>
            <a:ext cx="1319169" cy="19229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7590" y="590557"/>
            <a:ext cx="1685762" cy="10872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5266" y="1294658"/>
            <a:ext cx="1957341" cy="10296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56" y="1281690"/>
            <a:ext cx="1164714" cy="15529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" t="32133" r="21318" b="12000"/>
          <a:stretch/>
        </p:blipFill>
        <p:spPr>
          <a:xfrm>
            <a:off x="10187659" y="4850345"/>
            <a:ext cx="1443509" cy="142985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9" y="3946448"/>
            <a:ext cx="1316278" cy="1898701"/>
          </a:xfrm>
          <a:prstGeom prst="rect">
            <a:avLst/>
          </a:prstGeom>
        </p:spPr>
      </p:pic>
      <p:pic>
        <p:nvPicPr>
          <p:cNvPr id="1026" name="Picture 2" descr="http://sh-araily-celinograd-akmol.edu.kz/public/files/2023/10/11/111023_091423_whatsapp-image-2023-10-10-at-155731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058" y="4412335"/>
            <a:ext cx="1488336" cy="197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h-araily-celinograd-akmol.edu.kz/public/files/2023/10/10/101023_113353_whatsapp-image-2023-10-10-at-112315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813" y="2612567"/>
            <a:ext cx="1345811" cy="192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h-araily-celinograd-akmol.edu.kz/public/files/2023/10/10/101023_115416_whatsapp-image-2023-10-10-at-115247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69" y="976166"/>
            <a:ext cx="1197285" cy="1764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2597844" y="490941"/>
            <a:ext cx="193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Капышева Э.Т. </a:t>
            </a:r>
          </a:p>
        </p:txBody>
      </p:sp>
      <p:pic>
        <p:nvPicPr>
          <p:cNvPr id="1032" name="Picture 8" descr="http://sh-araily-celinograd-akmol.edu.kz/public/files/2023/10/10/101023_115428_whatsapp-image-2023-10-10-at-114530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33" y="5282145"/>
            <a:ext cx="1704348" cy="124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27483" y="3008967"/>
            <a:ext cx="1736918" cy="1324132"/>
          </a:xfrm>
          <a:prstGeom prst="rect">
            <a:avLst/>
          </a:prstGeom>
        </p:spPr>
      </p:pic>
      <p:sp>
        <p:nvSpPr>
          <p:cNvPr id="61" name="Freeform: Shape 46">
            <a:extLst>
              <a:ext uri="{FF2B5EF4-FFF2-40B4-BE49-F238E27FC236}">
                <a16:creationId xmlns="" xmlns:a16="http://schemas.microsoft.com/office/drawing/2014/main" id="{DAD392E1-B780-4884-923C-96BD8ED56D4B}"/>
              </a:ext>
            </a:extLst>
          </p:cNvPr>
          <p:cNvSpPr/>
          <p:nvPr/>
        </p:nvSpPr>
        <p:spPr>
          <a:xfrm>
            <a:off x="5123536" y="135786"/>
            <a:ext cx="1930956" cy="2402308"/>
          </a:xfrm>
          <a:custGeom>
            <a:avLst/>
            <a:gdLst>
              <a:gd name="connsiteX0" fmla="*/ 201658 w 1595899"/>
              <a:gd name="connsiteY0" fmla="*/ 0 h 2141306"/>
              <a:gd name="connsiteX1" fmla="*/ 1394241 w 1595899"/>
              <a:gd name="connsiteY1" fmla="*/ 0 h 2141306"/>
              <a:gd name="connsiteX2" fmla="*/ 1595899 w 1595899"/>
              <a:gd name="connsiteY2" fmla="*/ 201658 h 2141306"/>
              <a:gd name="connsiteX3" fmla="*/ 1595899 w 1595899"/>
              <a:gd name="connsiteY3" fmla="*/ 1585501 h 2141306"/>
              <a:gd name="connsiteX4" fmla="*/ 1394241 w 1595899"/>
              <a:gd name="connsiteY4" fmla="*/ 1787159 h 2141306"/>
              <a:gd name="connsiteX5" fmla="*/ 991847 w 1595899"/>
              <a:gd name="connsiteY5" fmla="*/ 1787159 h 2141306"/>
              <a:gd name="connsiteX6" fmla="*/ 1117264 w 1595899"/>
              <a:gd name="connsiteY6" fmla="*/ 2141306 h 2141306"/>
              <a:gd name="connsiteX7" fmla="*/ 478634 w 1595899"/>
              <a:gd name="connsiteY7" fmla="*/ 2141306 h 2141306"/>
              <a:gd name="connsiteX8" fmla="*/ 604051 w 1595899"/>
              <a:gd name="connsiteY8" fmla="*/ 1787159 h 2141306"/>
              <a:gd name="connsiteX9" fmla="*/ 201658 w 1595899"/>
              <a:gd name="connsiteY9" fmla="*/ 1787159 h 2141306"/>
              <a:gd name="connsiteX10" fmla="*/ 0 w 1595899"/>
              <a:gd name="connsiteY10" fmla="*/ 1585501 h 2141306"/>
              <a:gd name="connsiteX11" fmla="*/ 0 w 1595899"/>
              <a:gd name="connsiteY11" fmla="*/ 201658 h 2141306"/>
              <a:gd name="connsiteX12" fmla="*/ 201658 w 1595899"/>
              <a:gd name="connsiteY12" fmla="*/ 0 h 2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5899" h="2141306">
                <a:moveTo>
                  <a:pt x="201658" y="0"/>
                </a:moveTo>
                <a:lnTo>
                  <a:pt x="1394241" y="0"/>
                </a:lnTo>
                <a:cubicBezTo>
                  <a:pt x="1505614" y="0"/>
                  <a:pt x="1595899" y="90285"/>
                  <a:pt x="1595899" y="201658"/>
                </a:cubicBezTo>
                <a:lnTo>
                  <a:pt x="1595899" y="1585501"/>
                </a:lnTo>
                <a:cubicBezTo>
                  <a:pt x="1595899" y="1696874"/>
                  <a:pt x="1505614" y="1787159"/>
                  <a:pt x="1394241" y="1787159"/>
                </a:cubicBezTo>
                <a:lnTo>
                  <a:pt x="991847" y="1787159"/>
                </a:lnTo>
                <a:cubicBezTo>
                  <a:pt x="938492" y="1912673"/>
                  <a:pt x="990873" y="2026990"/>
                  <a:pt x="1117264" y="2141306"/>
                </a:cubicBezTo>
                <a:lnTo>
                  <a:pt x="478634" y="2141306"/>
                </a:lnTo>
                <a:cubicBezTo>
                  <a:pt x="594461" y="2034453"/>
                  <a:pt x="678561" y="1957460"/>
                  <a:pt x="604051" y="1787159"/>
                </a:cubicBezTo>
                <a:lnTo>
                  <a:pt x="201658" y="1787159"/>
                </a:lnTo>
                <a:cubicBezTo>
                  <a:pt x="90285" y="1787159"/>
                  <a:pt x="0" y="1696874"/>
                  <a:pt x="0" y="1585501"/>
                </a:cubicBezTo>
                <a:lnTo>
                  <a:pt x="0" y="201658"/>
                </a:lnTo>
                <a:cubicBezTo>
                  <a:pt x="0" y="90285"/>
                  <a:pt x="90285" y="0"/>
                  <a:pt x="201658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Рисунок 6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21261" y="200570"/>
            <a:ext cx="1174463" cy="1525932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5005325" y="1693148"/>
            <a:ext cx="206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Немцова М.А.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8608092" y="2723897"/>
            <a:ext cx="206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Шеберлік сағаты.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71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grpId="0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3" grpId="0" animBg="1"/>
          <p:bldP spid="45" grpId="0" animBg="1"/>
          <p:bldP spid="44" grpId="0" animBg="1"/>
          <p:bldP spid="9" grpId="0" animBg="1"/>
          <p:bldP spid="13" grpId="0" animBg="1"/>
          <p:bldP spid="18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27" grpId="0" animBg="1"/>
          <p:bldP spid="5" grpId="0" animBg="1"/>
          <p:bldP spid="2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7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2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2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5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4" fill="hold">
                          <p:stCondLst>
                            <p:cond delay="indefinite"/>
                          </p:stCondLst>
                          <p:childTnLst>
                            <p:par>
                              <p:cTn id="6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6" presetID="2" presetClass="entr" presetSubtype="1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1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4" grpId="0" animBg="1"/>
          <p:bldP spid="53" grpId="0" animBg="1"/>
          <p:bldP spid="45" grpId="0" animBg="1"/>
          <p:bldP spid="44" grpId="0" animBg="1"/>
          <p:bldP spid="9" grpId="0" animBg="1"/>
          <p:bldP spid="13" grpId="0" animBg="1"/>
          <p:bldP spid="18" grpId="0" animBg="1"/>
          <p:bldP spid="19" grpId="0" animBg="1"/>
          <p:bldP spid="20" grpId="0" animBg="1"/>
          <p:bldP spid="24" grpId="0" animBg="1"/>
          <p:bldP spid="25" grpId="0" animBg="1"/>
          <p:bldP spid="26" grpId="0" animBg="1"/>
          <p:bldP spid="27" grpId="0" animBg="1"/>
          <p:bldP spid="5" grpId="0" animBg="1"/>
          <p:bldP spid="28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287310" y="1229193"/>
          <a:ext cx="5798697" cy="4557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/>
          </p:nvPr>
        </p:nvGraphicFramePr>
        <p:xfrm>
          <a:off x="6220918" y="959371"/>
          <a:ext cx="5833672" cy="485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8777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BBD7BD17-7887-4B44-84CB-A7C656D2D648}"/>
              </a:ext>
            </a:extLst>
          </p:cNvPr>
          <p:cNvSpPr/>
          <p:nvPr/>
        </p:nvSpPr>
        <p:spPr>
          <a:xfrm rot="16200000" flipH="1">
            <a:off x="7586352" y="3448439"/>
            <a:ext cx="2589336" cy="4097882"/>
          </a:xfrm>
          <a:custGeom>
            <a:avLst/>
            <a:gdLst>
              <a:gd name="connsiteX0" fmla="*/ 0 w 2854865"/>
              <a:gd name="connsiteY0" fmla="*/ 985230 h 3269912"/>
              <a:gd name="connsiteX1" fmla="*/ 446923 w 2854865"/>
              <a:gd name="connsiteY1" fmla="*/ 1902104 h 3269912"/>
              <a:gd name="connsiteX2" fmla="*/ 463078 w 2854865"/>
              <a:gd name="connsiteY2" fmla="*/ 2073112 h 3269912"/>
              <a:gd name="connsiteX3" fmla="*/ 463078 w 2854865"/>
              <a:gd name="connsiteY3" fmla="*/ 2905810 h 3269912"/>
              <a:gd name="connsiteX4" fmla="*/ 827180 w 2854865"/>
              <a:gd name="connsiteY4" fmla="*/ 3269912 h 3269912"/>
              <a:gd name="connsiteX5" fmla="*/ 2490763 w 2854865"/>
              <a:gd name="connsiteY5" fmla="*/ 3269912 h 3269912"/>
              <a:gd name="connsiteX6" fmla="*/ 2854865 w 2854865"/>
              <a:gd name="connsiteY6" fmla="*/ 2905810 h 3269912"/>
              <a:gd name="connsiteX7" fmla="*/ 2854865 w 2854865"/>
              <a:gd name="connsiteY7" fmla="*/ 832756 h 3269912"/>
              <a:gd name="connsiteX8" fmla="*/ 2490763 w 2854865"/>
              <a:gd name="connsiteY8" fmla="*/ 468654 h 3269912"/>
              <a:gd name="connsiteX9" fmla="*/ 2096743 w 2854865"/>
              <a:gd name="connsiteY9" fmla="*/ 468654 h 3269912"/>
              <a:gd name="connsiteX10" fmla="*/ 2034098 w 2854865"/>
              <a:gd name="connsiteY10" fmla="*/ 463665 h 3269912"/>
              <a:gd name="connsiteX11" fmla="*/ 940003 w 2854865"/>
              <a:gd name="connsiteY11" fmla="*/ 0 h 3269912"/>
              <a:gd name="connsiteX12" fmla="*/ 940003 w 2854865"/>
              <a:gd name="connsiteY12" fmla="*/ 468654 h 3269912"/>
              <a:gd name="connsiteX13" fmla="*/ 827180 w 2854865"/>
              <a:gd name="connsiteY13" fmla="*/ 468654 h 3269912"/>
              <a:gd name="connsiteX14" fmla="*/ 463078 w 2854865"/>
              <a:gd name="connsiteY14" fmla="*/ 832756 h 3269912"/>
              <a:gd name="connsiteX15" fmla="*/ 463078 w 2854865"/>
              <a:gd name="connsiteY15" fmla="*/ 985230 h 326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854865" h="3269912">
                <a:moveTo>
                  <a:pt x="0" y="985230"/>
                </a:moveTo>
                <a:cubicBezTo>
                  <a:pt x="326547" y="1284732"/>
                  <a:pt x="408166" y="1559740"/>
                  <a:pt x="446923" y="1902104"/>
                </a:cubicBezTo>
                <a:lnTo>
                  <a:pt x="463078" y="2073112"/>
                </a:lnTo>
                <a:lnTo>
                  <a:pt x="463078" y="2905810"/>
                </a:lnTo>
                <a:cubicBezTo>
                  <a:pt x="463078" y="3106898"/>
                  <a:pt x="626092" y="3269912"/>
                  <a:pt x="827180" y="3269912"/>
                </a:cubicBezTo>
                <a:lnTo>
                  <a:pt x="2490763" y="3269912"/>
                </a:lnTo>
                <a:cubicBezTo>
                  <a:pt x="2691851" y="3269912"/>
                  <a:pt x="2854865" y="3106898"/>
                  <a:pt x="2854865" y="2905810"/>
                </a:cubicBezTo>
                <a:lnTo>
                  <a:pt x="2854865" y="832756"/>
                </a:lnTo>
                <a:cubicBezTo>
                  <a:pt x="2854865" y="631668"/>
                  <a:pt x="2691851" y="468654"/>
                  <a:pt x="2490763" y="468654"/>
                </a:cubicBezTo>
                <a:lnTo>
                  <a:pt x="2096743" y="468654"/>
                </a:lnTo>
                <a:lnTo>
                  <a:pt x="2034098" y="463665"/>
                </a:lnTo>
                <a:cubicBezTo>
                  <a:pt x="1605503" y="428569"/>
                  <a:pt x="1289421" y="380972"/>
                  <a:pt x="940003" y="0"/>
                </a:cubicBezTo>
                <a:lnTo>
                  <a:pt x="940003" y="468654"/>
                </a:lnTo>
                <a:lnTo>
                  <a:pt x="827180" y="468654"/>
                </a:lnTo>
                <a:cubicBezTo>
                  <a:pt x="626092" y="468654"/>
                  <a:pt x="463078" y="631668"/>
                  <a:pt x="463078" y="832756"/>
                </a:cubicBezTo>
                <a:lnTo>
                  <a:pt x="463078" y="985230"/>
                </a:lnTo>
                <a:close/>
              </a:path>
            </a:pathLst>
          </a:custGeom>
          <a:solidFill>
            <a:srgbClr val="E62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A50591C2-A3A6-4404-A1AD-A8645AF91558}"/>
              </a:ext>
            </a:extLst>
          </p:cNvPr>
          <p:cNvSpPr/>
          <p:nvPr/>
        </p:nvSpPr>
        <p:spPr>
          <a:xfrm rot="16200000" flipV="1">
            <a:off x="1258917" y="-810862"/>
            <a:ext cx="3232756" cy="5293391"/>
          </a:xfrm>
          <a:custGeom>
            <a:avLst/>
            <a:gdLst>
              <a:gd name="connsiteX0" fmla="*/ 2693504 w 2693504"/>
              <a:gd name="connsiteY0" fmla="*/ 3413786 h 3696901"/>
              <a:gd name="connsiteX1" fmla="*/ 2693504 w 2693504"/>
              <a:gd name="connsiteY1" fmla="*/ 752038 h 3696901"/>
              <a:gd name="connsiteX2" fmla="*/ 2410389 w 2693504"/>
              <a:gd name="connsiteY2" fmla="*/ 468923 h 3696901"/>
              <a:gd name="connsiteX3" fmla="*/ 2038975 w 2693504"/>
              <a:gd name="connsiteY3" fmla="*/ 468923 h 3696901"/>
              <a:gd name="connsiteX4" fmla="*/ 1972952 w 2693504"/>
              <a:gd name="connsiteY4" fmla="*/ 463665 h 3696901"/>
              <a:gd name="connsiteX5" fmla="*/ 878857 w 2693504"/>
              <a:gd name="connsiteY5" fmla="*/ 0 h 3696901"/>
              <a:gd name="connsiteX6" fmla="*/ 878857 w 2693504"/>
              <a:gd name="connsiteY6" fmla="*/ 468923 h 3696901"/>
              <a:gd name="connsiteX7" fmla="*/ 736074 w 2693504"/>
              <a:gd name="connsiteY7" fmla="*/ 468923 h 3696901"/>
              <a:gd name="connsiteX8" fmla="*/ 452959 w 2693504"/>
              <a:gd name="connsiteY8" fmla="*/ 752038 h 3696901"/>
              <a:gd name="connsiteX9" fmla="*/ 452959 w 2693504"/>
              <a:gd name="connsiteY9" fmla="*/ 924450 h 3696901"/>
              <a:gd name="connsiteX10" fmla="*/ 0 w 2693504"/>
              <a:gd name="connsiteY10" fmla="*/ 924450 h 3696901"/>
              <a:gd name="connsiteX11" fmla="*/ 446923 w 2693504"/>
              <a:gd name="connsiteY11" fmla="*/ 1841324 h 3696901"/>
              <a:gd name="connsiteX12" fmla="*/ 452959 w 2693504"/>
              <a:gd name="connsiteY12" fmla="*/ 1905218 h 3696901"/>
              <a:gd name="connsiteX13" fmla="*/ 452959 w 2693504"/>
              <a:gd name="connsiteY13" fmla="*/ 3413786 h 3696901"/>
              <a:gd name="connsiteX14" fmla="*/ 736074 w 2693504"/>
              <a:gd name="connsiteY14" fmla="*/ 3696901 h 3696901"/>
              <a:gd name="connsiteX15" fmla="*/ 2410389 w 2693504"/>
              <a:gd name="connsiteY15" fmla="*/ 3696901 h 3696901"/>
              <a:gd name="connsiteX16" fmla="*/ 2693504 w 2693504"/>
              <a:gd name="connsiteY16" fmla="*/ 3413786 h 36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3504" h="3696901">
                <a:moveTo>
                  <a:pt x="2693504" y="3413786"/>
                </a:moveTo>
                <a:lnTo>
                  <a:pt x="2693504" y="752038"/>
                </a:lnTo>
                <a:cubicBezTo>
                  <a:pt x="2693504" y="595678"/>
                  <a:pt x="2566749" y="468923"/>
                  <a:pt x="2410389" y="468923"/>
                </a:cubicBezTo>
                <a:lnTo>
                  <a:pt x="2038975" y="468923"/>
                </a:lnTo>
                <a:lnTo>
                  <a:pt x="1972952" y="463665"/>
                </a:lnTo>
                <a:cubicBezTo>
                  <a:pt x="1544356" y="428569"/>
                  <a:pt x="1228275" y="380972"/>
                  <a:pt x="878857" y="0"/>
                </a:cubicBezTo>
                <a:lnTo>
                  <a:pt x="878857" y="468923"/>
                </a:lnTo>
                <a:lnTo>
                  <a:pt x="736074" y="468923"/>
                </a:lnTo>
                <a:cubicBezTo>
                  <a:pt x="579714" y="468923"/>
                  <a:pt x="452959" y="595678"/>
                  <a:pt x="452959" y="752038"/>
                </a:cubicBezTo>
                <a:lnTo>
                  <a:pt x="452959" y="924450"/>
                </a:lnTo>
                <a:lnTo>
                  <a:pt x="0" y="924450"/>
                </a:lnTo>
                <a:cubicBezTo>
                  <a:pt x="326547" y="1223951"/>
                  <a:pt x="408166" y="1498960"/>
                  <a:pt x="446923" y="1841324"/>
                </a:cubicBezTo>
                <a:lnTo>
                  <a:pt x="452959" y="1905218"/>
                </a:lnTo>
                <a:lnTo>
                  <a:pt x="452959" y="3413786"/>
                </a:lnTo>
                <a:cubicBezTo>
                  <a:pt x="452959" y="3570146"/>
                  <a:pt x="579714" y="3696901"/>
                  <a:pt x="736074" y="3696901"/>
                </a:cubicBezTo>
                <a:lnTo>
                  <a:pt x="2410389" y="3696901"/>
                </a:lnTo>
                <a:cubicBezTo>
                  <a:pt x="2566749" y="3696901"/>
                  <a:pt x="2693504" y="3570146"/>
                  <a:pt x="2693504" y="3413786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241BB3BB-1E93-4AF9-8DBD-ED9C0E776403}"/>
              </a:ext>
            </a:extLst>
          </p:cNvPr>
          <p:cNvSpPr/>
          <p:nvPr/>
        </p:nvSpPr>
        <p:spPr>
          <a:xfrm rot="10800000">
            <a:off x="193266" y="3467892"/>
            <a:ext cx="5390309" cy="2897005"/>
          </a:xfrm>
          <a:custGeom>
            <a:avLst/>
            <a:gdLst>
              <a:gd name="connsiteX0" fmla="*/ 569241 w 2233102"/>
              <a:gd name="connsiteY0" fmla="*/ 1783444 h 1783444"/>
              <a:gd name="connsiteX1" fmla="*/ 0 w 2233102"/>
              <a:gd name="connsiteY1" fmla="*/ 1783444 h 1783444"/>
              <a:gd name="connsiteX2" fmla="*/ 108310 w 2233102"/>
              <a:gd name="connsiteY2" fmla="*/ 1444513 h 1783444"/>
              <a:gd name="connsiteX3" fmla="*/ 144389 w 2233102"/>
              <a:gd name="connsiteY3" fmla="*/ 1258962 h 1783444"/>
              <a:gd name="connsiteX4" fmla="*/ 144389 w 2233102"/>
              <a:gd name="connsiteY4" fmla="*/ 229513 h 1783444"/>
              <a:gd name="connsiteX5" fmla="*/ 373902 w 2233102"/>
              <a:gd name="connsiteY5" fmla="*/ 0 h 1783444"/>
              <a:gd name="connsiteX6" fmla="*/ 2003589 w 2233102"/>
              <a:gd name="connsiteY6" fmla="*/ 0 h 1783444"/>
              <a:gd name="connsiteX7" fmla="*/ 2233102 w 2233102"/>
              <a:gd name="connsiteY7" fmla="*/ 229513 h 1783444"/>
              <a:gd name="connsiteX8" fmla="*/ 2233102 w 2233102"/>
              <a:gd name="connsiteY8" fmla="*/ 1278159 h 1783444"/>
              <a:gd name="connsiteX9" fmla="*/ 2003589 w 2233102"/>
              <a:gd name="connsiteY9" fmla="*/ 1507672 h 1783444"/>
              <a:gd name="connsiteX10" fmla="*/ 473173 w 2233102"/>
              <a:gd name="connsiteY10" fmla="*/ 1507672 h 1783444"/>
              <a:gd name="connsiteX11" fmla="*/ 497558 w 2233102"/>
              <a:gd name="connsiteY11" fmla="*/ 1606359 h 1783444"/>
              <a:gd name="connsiteX12" fmla="*/ 569241 w 2233102"/>
              <a:gd name="connsiteY12" fmla="*/ 1783444 h 1783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33102" h="1783444">
                <a:moveTo>
                  <a:pt x="569241" y="1783444"/>
                </a:moveTo>
                <a:lnTo>
                  <a:pt x="0" y="1783444"/>
                </a:lnTo>
                <a:cubicBezTo>
                  <a:pt x="51621" y="1673319"/>
                  <a:pt x="82725" y="1563259"/>
                  <a:pt x="108310" y="1444513"/>
                </a:cubicBezTo>
                <a:lnTo>
                  <a:pt x="144389" y="1258962"/>
                </a:lnTo>
                <a:lnTo>
                  <a:pt x="144389" y="229513"/>
                </a:lnTo>
                <a:cubicBezTo>
                  <a:pt x="144389" y="102756"/>
                  <a:pt x="247145" y="0"/>
                  <a:pt x="373902" y="0"/>
                </a:cubicBezTo>
                <a:lnTo>
                  <a:pt x="2003589" y="0"/>
                </a:lnTo>
                <a:cubicBezTo>
                  <a:pt x="2130346" y="0"/>
                  <a:pt x="2233102" y="102756"/>
                  <a:pt x="2233102" y="229513"/>
                </a:cubicBezTo>
                <a:lnTo>
                  <a:pt x="2233102" y="1278159"/>
                </a:lnTo>
                <a:cubicBezTo>
                  <a:pt x="2233102" y="1404916"/>
                  <a:pt x="2130346" y="1507672"/>
                  <a:pt x="2003589" y="1507672"/>
                </a:cubicBezTo>
                <a:lnTo>
                  <a:pt x="473173" y="1507672"/>
                </a:lnTo>
                <a:lnTo>
                  <a:pt x="497558" y="1606359"/>
                </a:lnTo>
                <a:cubicBezTo>
                  <a:pt x="517035" y="1665628"/>
                  <a:pt x="541077" y="1724536"/>
                  <a:pt x="569241" y="1783444"/>
                </a:cubicBezTo>
                <a:close/>
              </a:path>
            </a:pathLst>
          </a:custGeom>
          <a:solidFill>
            <a:srgbClr val="A331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9C25FDB1-A874-4392-B702-C69E1CED0C9E}"/>
              </a:ext>
            </a:extLst>
          </p:cNvPr>
          <p:cNvSpPr/>
          <p:nvPr/>
        </p:nvSpPr>
        <p:spPr>
          <a:xfrm>
            <a:off x="7767193" y="2880299"/>
            <a:ext cx="3696039" cy="1558065"/>
          </a:xfrm>
          <a:custGeom>
            <a:avLst/>
            <a:gdLst>
              <a:gd name="connsiteX0" fmla="*/ 677801 w 3155406"/>
              <a:gd name="connsiteY0" fmla="*/ 0 h 1261068"/>
              <a:gd name="connsiteX1" fmla="*/ 2831753 w 3155406"/>
              <a:gd name="connsiteY1" fmla="*/ 0 h 1261068"/>
              <a:gd name="connsiteX2" fmla="*/ 3155406 w 3155406"/>
              <a:gd name="connsiteY2" fmla="*/ 323653 h 1261068"/>
              <a:gd name="connsiteX3" fmla="*/ 3155406 w 3155406"/>
              <a:gd name="connsiteY3" fmla="*/ 937415 h 1261068"/>
              <a:gd name="connsiteX4" fmla="*/ 2831753 w 3155406"/>
              <a:gd name="connsiteY4" fmla="*/ 1261068 h 1261068"/>
              <a:gd name="connsiteX5" fmla="*/ 677801 w 3155406"/>
              <a:gd name="connsiteY5" fmla="*/ 1261068 h 1261068"/>
              <a:gd name="connsiteX6" fmla="*/ 354148 w 3155406"/>
              <a:gd name="connsiteY6" fmla="*/ 937415 h 1261068"/>
              <a:gd name="connsiteX7" fmla="*/ 354148 w 3155406"/>
              <a:gd name="connsiteY7" fmla="*/ 691215 h 1261068"/>
              <a:gd name="connsiteX8" fmla="*/ 0 w 3155406"/>
              <a:gd name="connsiteY8" fmla="*/ 779752 h 1261068"/>
              <a:gd name="connsiteX9" fmla="*/ 0 w 3155406"/>
              <a:gd name="connsiteY9" fmla="*/ 328916 h 1261068"/>
              <a:gd name="connsiteX10" fmla="*/ 354148 w 3155406"/>
              <a:gd name="connsiteY10" fmla="*/ 417453 h 1261068"/>
              <a:gd name="connsiteX11" fmla="*/ 354148 w 3155406"/>
              <a:gd name="connsiteY11" fmla="*/ 323653 h 1261068"/>
              <a:gd name="connsiteX12" fmla="*/ 677801 w 3155406"/>
              <a:gd name="connsiteY12" fmla="*/ 0 h 126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5406" h="1261068">
                <a:moveTo>
                  <a:pt x="677801" y="0"/>
                </a:moveTo>
                <a:lnTo>
                  <a:pt x="2831753" y="0"/>
                </a:lnTo>
                <a:cubicBezTo>
                  <a:pt x="3010502" y="0"/>
                  <a:pt x="3155406" y="144904"/>
                  <a:pt x="3155406" y="323653"/>
                </a:cubicBezTo>
                <a:lnTo>
                  <a:pt x="3155406" y="937415"/>
                </a:lnTo>
                <a:cubicBezTo>
                  <a:pt x="3155406" y="1116164"/>
                  <a:pt x="3010502" y="1261068"/>
                  <a:pt x="2831753" y="1261068"/>
                </a:cubicBezTo>
                <a:lnTo>
                  <a:pt x="677801" y="1261068"/>
                </a:lnTo>
                <a:cubicBezTo>
                  <a:pt x="499052" y="1261068"/>
                  <a:pt x="354148" y="1116164"/>
                  <a:pt x="354148" y="937415"/>
                </a:cubicBezTo>
                <a:lnTo>
                  <a:pt x="354148" y="691215"/>
                </a:lnTo>
                <a:cubicBezTo>
                  <a:pt x="228633" y="653549"/>
                  <a:pt x="114316" y="690527"/>
                  <a:pt x="0" y="779752"/>
                </a:cubicBezTo>
                <a:lnTo>
                  <a:pt x="0" y="328916"/>
                </a:lnTo>
                <a:cubicBezTo>
                  <a:pt x="106853" y="410683"/>
                  <a:pt x="183846" y="470053"/>
                  <a:pt x="354148" y="417453"/>
                </a:cubicBezTo>
                <a:lnTo>
                  <a:pt x="354148" y="323653"/>
                </a:lnTo>
                <a:cubicBezTo>
                  <a:pt x="354148" y="144904"/>
                  <a:pt x="499052" y="0"/>
                  <a:pt x="677801" y="0"/>
                </a:cubicBezTo>
                <a:close/>
              </a:path>
            </a:pathLst>
          </a:custGeom>
          <a:solidFill>
            <a:srgbClr val="BC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25F28EB-F070-4D4D-819F-0A4B8769498A}"/>
              </a:ext>
            </a:extLst>
          </p:cNvPr>
          <p:cNvSpPr/>
          <p:nvPr/>
        </p:nvSpPr>
        <p:spPr>
          <a:xfrm>
            <a:off x="5735742" y="88533"/>
            <a:ext cx="5028200" cy="2660510"/>
          </a:xfrm>
          <a:prstGeom prst="roundRect">
            <a:avLst>
              <a:gd name="adj" fmla="val 12636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8B0CF8D-E1CF-4B29-8330-435E09C4984B}"/>
              </a:ext>
            </a:extLst>
          </p:cNvPr>
          <p:cNvSpPr/>
          <p:nvPr/>
        </p:nvSpPr>
        <p:spPr>
          <a:xfrm>
            <a:off x="4068375" y="2085944"/>
            <a:ext cx="1461970" cy="1262274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C0D1CF9-F09D-44B2-9671-28293FAEC784}"/>
              </a:ext>
            </a:extLst>
          </p:cNvPr>
          <p:cNvSpPr/>
          <p:nvPr/>
        </p:nvSpPr>
        <p:spPr>
          <a:xfrm>
            <a:off x="4213127" y="4093642"/>
            <a:ext cx="1082834" cy="105354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BF47667-604E-4417-BC5A-C647E8F1B087}"/>
              </a:ext>
            </a:extLst>
          </p:cNvPr>
          <p:cNvSpPr/>
          <p:nvPr/>
        </p:nvSpPr>
        <p:spPr>
          <a:xfrm>
            <a:off x="7002853" y="3751115"/>
            <a:ext cx="1430780" cy="15215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6B94508-DD4C-4822-9F18-90DF5CDE61AF}"/>
              </a:ext>
            </a:extLst>
          </p:cNvPr>
          <p:cNvSpPr/>
          <p:nvPr/>
        </p:nvSpPr>
        <p:spPr>
          <a:xfrm>
            <a:off x="6987831" y="2034885"/>
            <a:ext cx="1430780" cy="1521500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E622AB6-4876-45A6-A790-44E36A9EB7C0}"/>
              </a:ext>
            </a:extLst>
          </p:cNvPr>
          <p:cNvSpPr/>
          <p:nvPr/>
        </p:nvSpPr>
        <p:spPr>
          <a:xfrm>
            <a:off x="4078736" y="2959729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5EB013F-9B4F-4A47-8D3A-BAD09AC0EF7E}"/>
              </a:ext>
            </a:extLst>
          </p:cNvPr>
          <p:cNvSpPr/>
          <p:nvPr/>
        </p:nvSpPr>
        <p:spPr>
          <a:xfrm>
            <a:off x="6099729" y="3974336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01B3511-3DA3-420E-9630-9F202F2E4E77}"/>
              </a:ext>
            </a:extLst>
          </p:cNvPr>
          <p:cNvSpPr/>
          <p:nvPr/>
        </p:nvSpPr>
        <p:spPr>
          <a:xfrm>
            <a:off x="7266636" y="2801596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E1218313-6343-4374-8C39-33F30C4CE2BC}"/>
              </a:ext>
            </a:extLst>
          </p:cNvPr>
          <p:cNvSpPr/>
          <p:nvPr/>
        </p:nvSpPr>
        <p:spPr>
          <a:xfrm>
            <a:off x="5678428" y="1913503"/>
            <a:ext cx="1276415" cy="1262274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9084F69-524C-4DC8-838F-F5679A2C03C5}"/>
              </a:ext>
            </a:extLst>
          </p:cNvPr>
          <p:cNvSpPr/>
          <p:nvPr/>
        </p:nvSpPr>
        <p:spPr>
          <a:xfrm>
            <a:off x="4511193" y="2450082"/>
            <a:ext cx="3534316" cy="2385982"/>
          </a:xfrm>
          <a:prstGeom prst="roundRect">
            <a:avLst>
              <a:gd name="adj" fmla="val 11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8DB67FF-825F-4B02-A0C6-0F29842DF189}"/>
              </a:ext>
            </a:extLst>
          </p:cNvPr>
          <p:cNvSpPr txBox="1"/>
          <p:nvPr/>
        </p:nvSpPr>
        <p:spPr>
          <a:xfrm>
            <a:off x="5032141" y="3098571"/>
            <a:ext cx="28819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b="1" dirty="0" smtClean="0"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Іс-шаралар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білейін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адам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әуелі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балаларға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үйрететін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нәрселелерін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жақсы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білуі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ағартушы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Байтұрсынұлы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2E74E7-C7FD-4335-B275-5469FD8ADE65}"/>
              </a:ext>
            </a:extLst>
          </p:cNvPr>
          <p:cNvSpPr txBox="1"/>
          <p:nvPr/>
        </p:nvSpPr>
        <p:spPr>
          <a:xfrm>
            <a:off x="632615" y="442775"/>
            <a:ext cx="38785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«Оян, қазақ!» фильмінен әсері.</a:t>
            </a:r>
          </a:p>
          <a:p>
            <a:pPr algn="r"/>
            <a:r>
              <a:rPr lang="kk-KZ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Міржақып Дулатов</a:t>
            </a:r>
            <a:endPara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DBBA0B-9EA0-4933-9073-F9358EAA1273}"/>
              </a:ext>
            </a:extLst>
          </p:cNvPr>
          <p:cNvSpPr txBox="1"/>
          <p:nvPr/>
        </p:nvSpPr>
        <p:spPr>
          <a:xfrm>
            <a:off x="7078889" y="590598"/>
            <a:ext cx="312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Капышева Э.Т.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56E0B15-516C-4B5E-9125-B4B7233221D3}"/>
              </a:ext>
            </a:extLst>
          </p:cNvPr>
          <p:cNvSpPr txBox="1"/>
          <p:nvPr/>
        </p:nvSpPr>
        <p:spPr>
          <a:xfrm>
            <a:off x="8372685" y="2992741"/>
            <a:ext cx="246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Джусупова Л.К.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8F6C021-EC4E-45A8-B04B-D19F4BD62780}"/>
              </a:ext>
            </a:extLst>
          </p:cNvPr>
          <p:cNvSpPr txBox="1"/>
          <p:nvPr/>
        </p:nvSpPr>
        <p:spPr>
          <a:xfrm>
            <a:off x="5048638" y="5032609"/>
            <a:ext cx="1846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GROWTH - YOY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A6A6EC6-A65E-493C-9D6C-B4AAE670AF36}"/>
              </a:ext>
            </a:extLst>
          </p:cNvPr>
          <p:cNvSpPr txBox="1"/>
          <p:nvPr/>
        </p:nvSpPr>
        <p:spPr>
          <a:xfrm>
            <a:off x="2521332" y="1276626"/>
            <a:ext cx="2076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Сары Р.Т.</a:t>
            </a:r>
          </a:p>
          <a:p>
            <a:r>
              <a:rPr lang="kk-KZ" sz="14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Капышова Э.Т.</a:t>
            </a:r>
            <a:endParaRPr lang="en-US" sz="14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DFAAA12-0EA0-489A-B787-832FB67F82A5}"/>
              </a:ext>
            </a:extLst>
          </p:cNvPr>
          <p:cNvSpPr txBox="1"/>
          <p:nvPr/>
        </p:nvSpPr>
        <p:spPr>
          <a:xfrm>
            <a:off x="6099729" y="1256206"/>
            <a:ext cx="30019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kk-KZ" sz="1100" b="1" dirty="0" smtClean="0">
                <a:solidFill>
                  <a:schemeClr val="bg1"/>
                </a:solidFill>
              </a:rPr>
              <a:t>Аудандық семинар «Экологиялық </a:t>
            </a:r>
            <a:r>
              <a:rPr lang="kk-KZ" sz="1100" b="1" dirty="0">
                <a:solidFill>
                  <a:schemeClr val="bg1"/>
                </a:solidFill>
              </a:rPr>
              <a:t>апаттардың салдарын асыра көрсету керек  деп есептейді» </a:t>
            </a:r>
            <a:r>
              <a:rPr lang="kk-KZ" sz="1100" b="1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smtClean="0">
                <a:solidFill>
                  <a:schemeClr val="bg1"/>
                </a:solidFill>
              </a:rPr>
              <a:t>семинары. </a:t>
            </a:r>
          </a:p>
          <a:p>
            <a:pPr lvl="0"/>
            <a:r>
              <a:rPr lang="kk-KZ" sz="1100" b="1" dirty="0" smtClean="0">
                <a:solidFill>
                  <a:schemeClr val="bg1"/>
                </a:solidFill>
              </a:rPr>
              <a:t>Өтеміс ауылының ЖББОМ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C2597C-AF95-4FEA-8EE2-123CE69BD376}"/>
              </a:ext>
            </a:extLst>
          </p:cNvPr>
          <p:cNvSpPr txBox="1"/>
          <p:nvPr/>
        </p:nvSpPr>
        <p:spPr>
          <a:xfrm>
            <a:off x="8343575" y="3322942"/>
            <a:ext cx="2254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Психологтар семинары «Отбасының ұлттық құндылығы»</a:t>
            </a:r>
          </a:p>
          <a:p>
            <a:r>
              <a:rPr lang="kk-KZ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Мырзабаев Ержан Қуандықұлы</a:t>
            </a:r>
          </a:p>
          <a:p>
            <a:r>
              <a:rPr lang="kk-KZ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Қараменді ауылының ЖББОМ</a:t>
            </a:r>
            <a:r>
              <a:rPr lang="en-US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765E138-BFF0-4DD8-A2A2-BE0E11A0E840}"/>
              </a:ext>
            </a:extLst>
          </p:cNvPr>
          <p:cNvSpPr txBox="1"/>
          <p:nvPr/>
        </p:nvSpPr>
        <p:spPr>
          <a:xfrm>
            <a:off x="5287357" y="5504084"/>
            <a:ext cx="1250450" cy="53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150%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72" y="938898"/>
            <a:ext cx="1972834" cy="14796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4" y="4171655"/>
            <a:ext cx="2187175" cy="12302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660" y="4916394"/>
            <a:ext cx="1987400" cy="1353916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67DBBA0B-9EA0-4933-9073-F9358EAA1273}"/>
              </a:ext>
            </a:extLst>
          </p:cNvPr>
          <p:cNvSpPr txBox="1"/>
          <p:nvPr/>
        </p:nvSpPr>
        <p:spPr>
          <a:xfrm>
            <a:off x="2682468" y="4253432"/>
            <a:ext cx="1719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Дахай Б.У.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7965" y="4914296"/>
            <a:ext cx="1015541" cy="1401821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298D5B6B-CFE7-46AF-B39B-7028BEDC3E61}"/>
              </a:ext>
            </a:extLst>
          </p:cNvPr>
          <p:cNvSpPr txBox="1"/>
          <p:nvPr/>
        </p:nvSpPr>
        <p:spPr>
          <a:xfrm>
            <a:off x="8604407" y="5032609"/>
            <a:ext cx="214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«Психолог-педагогтердің кәсіби даму мектебі» жобасы бойынша аудандық семинар-тренинг</a:t>
            </a:r>
            <a:r>
              <a:rPr lang="en-US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D56E0B15-516C-4B5E-9125-B4B7233221D3}"/>
              </a:ext>
            </a:extLst>
          </p:cNvPr>
          <p:cNvSpPr txBox="1"/>
          <p:nvPr/>
        </p:nvSpPr>
        <p:spPr>
          <a:xfrm>
            <a:off x="8604407" y="6211629"/>
            <a:ext cx="2460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Джусупова Л.К.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6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A50591C2-A3A6-4404-A1AD-A8645AF91558}"/>
              </a:ext>
            </a:extLst>
          </p:cNvPr>
          <p:cNvSpPr/>
          <p:nvPr/>
        </p:nvSpPr>
        <p:spPr>
          <a:xfrm rot="16200000" flipV="1">
            <a:off x="-143564" y="764433"/>
            <a:ext cx="5934870" cy="5228549"/>
          </a:xfrm>
          <a:custGeom>
            <a:avLst/>
            <a:gdLst>
              <a:gd name="connsiteX0" fmla="*/ 2693504 w 2693504"/>
              <a:gd name="connsiteY0" fmla="*/ 3413786 h 3696901"/>
              <a:gd name="connsiteX1" fmla="*/ 2693504 w 2693504"/>
              <a:gd name="connsiteY1" fmla="*/ 752038 h 3696901"/>
              <a:gd name="connsiteX2" fmla="*/ 2410389 w 2693504"/>
              <a:gd name="connsiteY2" fmla="*/ 468923 h 3696901"/>
              <a:gd name="connsiteX3" fmla="*/ 2038975 w 2693504"/>
              <a:gd name="connsiteY3" fmla="*/ 468923 h 3696901"/>
              <a:gd name="connsiteX4" fmla="*/ 1972952 w 2693504"/>
              <a:gd name="connsiteY4" fmla="*/ 463665 h 3696901"/>
              <a:gd name="connsiteX5" fmla="*/ 878857 w 2693504"/>
              <a:gd name="connsiteY5" fmla="*/ 0 h 3696901"/>
              <a:gd name="connsiteX6" fmla="*/ 878857 w 2693504"/>
              <a:gd name="connsiteY6" fmla="*/ 468923 h 3696901"/>
              <a:gd name="connsiteX7" fmla="*/ 736074 w 2693504"/>
              <a:gd name="connsiteY7" fmla="*/ 468923 h 3696901"/>
              <a:gd name="connsiteX8" fmla="*/ 452959 w 2693504"/>
              <a:gd name="connsiteY8" fmla="*/ 752038 h 3696901"/>
              <a:gd name="connsiteX9" fmla="*/ 452959 w 2693504"/>
              <a:gd name="connsiteY9" fmla="*/ 924450 h 3696901"/>
              <a:gd name="connsiteX10" fmla="*/ 0 w 2693504"/>
              <a:gd name="connsiteY10" fmla="*/ 924450 h 3696901"/>
              <a:gd name="connsiteX11" fmla="*/ 446923 w 2693504"/>
              <a:gd name="connsiteY11" fmla="*/ 1841324 h 3696901"/>
              <a:gd name="connsiteX12" fmla="*/ 452959 w 2693504"/>
              <a:gd name="connsiteY12" fmla="*/ 1905218 h 3696901"/>
              <a:gd name="connsiteX13" fmla="*/ 452959 w 2693504"/>
              <a:gd name="connsiteY13" fmla="*/ 3413786 h 3696901"/>
              <a:gd name="connsiteX14" fmla="*/ 736074 w 2693504"/>
              <a:gd name="connsiteY14" fmla="*/ 3696901 h 3696901"/>
              <a:gd name="connsiteX15" fmla="*/ 2410389 w 2693504"/>
              <a:gd name="connsiteY15" fmla="*/ 3696901 h 3696901"/>
              <a:gd name="connsiteX16" fmla="*/ 2693504 w 2693504"/>
              <a:gd name="connsiteY16" fmla="*/ 3413786 h 3696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3504" h="3696901">
                <a:moveTo>
                  <a:pt x="2693504" y="3413786"/>
                </a:moveTo>
                <a:lnTo>
                  <a:pt x="2693504" y="752038"/>
                </a:lnTo>
                <a:cubicBezTo>
                  <a:pt x="2693504" y="595678"/>
                  <a:pt x="2566749" y="468923"/>
                  <a:pt x="2410389" y="468923"/>
                </a:cubicBezTo>
                <a:lnTo>
                  <a:pt x="2038975" y="468923"/>
                </a:lnTo>
                <a:lnTo>
                  <a:pt x="1972952" y="463665"/>
                </a:lnTo>
                <a:cubicBezTo>
                  <a:pt x="1544356" y="428569"/>
                  <a:pt x="1228275" y="380972"/>
                  <a:pt x="878857" y="0"/>
                </a:cubicBezTo>
                <a:lnTo>
                  <a:pt x="878857" y="468923"/>
                </a:lnTo>
                <a:lnTo>
                  <a:pt x="736074" y="468923"/>
                </a:lnTo>
                <a:cubicBezTo>
                  <a:pt x="579714" y="468923"/>
                  <a:pt x="452959" y="595678"/>
                  <a:pt x="452959" y="752038"/>
                </a:cubicBezTo>
                <a:lnTo>
                  <a:pt x="452959" y="924450"/>
                </a:lnTo>
                <a:lnTo>
                  <a:pt x="0" y="924450"/>
                </a:lnTo>
                <a:cubicBezTo>
                  <a:pt x="326547" y="1223951"/>
                  <a:pt x="408166" y="1498960"/>
                  <a:pt x="446923" y="1841324"/>
                </a:cubicBezTo>
                <a:lnTo>
                  <a:pt x="452959" y="1905218"/>
                </a:lnTo>
                <a:lnTo>
                  <a:pt x="452959" y="3413786"/>
                </a:lnTo>
                <a:cubicBezTo>
                  <a:pt x="452959" y="3570146"/>
                  <a:pt x="579714" y="3696901"/>
                  <a:pt x="736074" y="3696901"/>
                </a:cubicBezTo>
                <a:lnTo>
                  <a:pt x="2410389" y="3696901"/>
                </a:lnTo>
                <a:cubicBezTo>
                  <a:pt x="2566749" y="3696901"/>
                  <a:pt x="2693504" y="3570146"/>
                  <a:pt x="2693504" y="3413786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25F28EB-F070-4D4D-819F-0A4B8769498A}"/>
              </a:ext>
            </a:extLst>
          </p:cNvPr>
          <p:cNvSpPr/>
          <p:nvPr/>
        </p:nvSpPr>
        <p:spPr>
          <a:xfrm>
            <a:off x="7729500" y="7995"/>
            <a:ext cx="4513701" cy="5913351"/>
          </a:xfrm>
          <a:prstGeom prst="roundRect">
            <a:avLst>
              <a:gd name="adj" fmla="val 12636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</a:t>
            </a:r>
            <a:r>
              <a:rPr lang="en-US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Iqanat</a:t>
            </a:r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kk-KZ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(30.09.2023)</a:t>
            </a:r>
            <a:r>
              <a:rPr lang="en-US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8B0CF8D-E1CF-4B29-8330-435E09C4984B}"/>
              </a:ext>
            </a:extLst>
          </p:cNvPr>
          <p:cNvSpPr/>
          <p:nvPr/>
        </p:nvSpPr>
        <p:spPr>
          <a:xfrm>
            <a:off x="3872758" y="1866629"/>
            <a:ext cx="1611891" cy="1391717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BF47667-604E-4417-BC5A-C647E8F1B087}"/>
              </a:ext>
            </a:extLst>
          </p:cNvPr>
          <p:cNvSpPr/>
          <p:nvPr/>
        </p:nvSpPr>
        <p:spPr>
          <a:xfrm>
            <a:off x="7108158" y="3702559"/>
            <a:ext cx="1577502" cy="16775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6B94508-DD4C-4822-9F18-90DF5CDE61AF}"/>
              </a:ext>
            </a:extLst>
          </p:cNvPr>
          <p:cNvSpPr/>
          <p:nvPr/>
        </p:nvSpPr>
        <p:spPr>
          <a:xfrm>
            <a:off x="7091595" y="1810334"/>
            <a:ext cx="1577502" cy="16775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95EB013F-9B4F-4A47-8D3A-BAD09AC0EF7E}"/>
              </a:ext>
            </a:extLst>
          </p:cNvPr>
          <p:cNvSpPr/>
          <p:nvPr/>
        </p:nvSpPr>
        <p:spPr>
          <a:xfrm>
            <a:off x="6112421" y="3948670"/>
            <a:ext cx="1407308" cy="1391717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E1218313-6343-4374-8C39-33F30C4CE2BC}"/>
              </a:ext>
            </a:extLst>
          </p:cNvPr>
          <p:cNvSpPr/>
          <p:nvPr/>
        </p:nvSpPr>
        <p:spPr>
          <a:xfrm>
            <a:off x="5647917" y="1676505"/>
            <a:ext cx="1407308" cy="1391717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9084F69-524C-4DC8-838F-F5679A2C03C5}"/>
              </a:ext>
            </a:extLst>
          </p:cNvPr>
          <p:cNvSpPr/>
          <p:nvPr/>
        </p:nvSpPr>
        <p:spPr>
          <a:xfrm>
            <a:off x="4360985" y="2352328"/>
            <a:ext cx="3549148" cy="2501026"/>
          </a:xfrm>
          <a:prstGeom prst="roundRect">
            <a:avLst>
              <a:gd name="adj" fmla="val 11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8DB67FF-825F-4B02-A0C6-0F29842DF189}"/>
              </a:ext>
            </a:extLst>
          </p:cNvPr>
          <p:cNvSpPr txBox="1"/>
          <p:nvPr/>
        </p:nvSpPr>
        <p:spPr>
          <a:xfrm>
            <a:off x="4700619" y="2296193"/>
            <a:ext cx="32482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Келешек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ұрпақтың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оқу-білім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жауапты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әрқайсымыз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сұрақтар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төңірегінде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ойлануымыз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Оқушыларымның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жоғары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пән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мұғалімі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ретінде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істеуім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?», «Мен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оқытудың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тиімді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формалары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қолданамын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ба?», «Мен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қолданатын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әдіс-тәсілдер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сапасының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артуына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үлесін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тигізеді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400" b="1" dirty="0"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2E74E7-C7FD-4335-B275-5469FD8ADE65}"/>
              </a:ext>
            </a:extLst>
          </p:cNvPr>
          <p:cNvSpPr txBox="1"/>
          <p:nvPr/>
        </p:nvSpPr>
        <p:spPr>
          <a:xfrm>
            <a:off x="491858" y="1687097"/>
            <a:ext cx="3932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Аудандық география пәні бойынша олимпида</a:t>
            </a:r>
            <a:endPara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E706F4D6-EC60-4DB4-AC91-550250F7ABAD}"/>
              </a:ext>
            </a:extLst>
          </p:cNvPr>
          <p:cNvSpPr txBox="1"/>
          <p:nvPr/>
        </p:nvSpPr>
        <p:spPr>
          <a:xfrm>
            <a:off x="8860493" y="5913351"/>
            <a:ext cx="1919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Джусупова Л.К.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DBBA0B-9EA0-4933-9073-F9358EAA1273}"/>
              </a:ext>
            </a:extLst>
          </p:cNvPr>
          <p:cNvSpPr txBox="1"/>
          <p:nvPr/>
        </p:nvSpPr>
        <p:spPr>
          <a:xfrm>
            <a:off x="7792136" y="103496"/>
            <a:ext cx="42153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Iqanat</a:t>
            </a:r>
            <a:r>
              <a:rPr lang="kk-KZ" sz="14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олимпиадасы-23 оқушы тіркелгені</a:t>
            </a:r>
            <a:endParaRPr lang="en-US" sz="14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7DFAAA12-0EA0-489A-B787-832FB67F82A5}"/>
              </a:ext>
            </a:extLst>
          </p:cNvPr>
          <p:cNvSpPr txBox="1"/>
          <p:nvPr/>
        </p:nvSpPr>
        <p:spPr>
          <a:xfrm>
            <a:off x="7801677" y="383718"/>
            <a:ext cx="2187359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>
                <a:solidFill>
                  <a:schemeClr val="bg1"/>
                </a:solidFill>
              </a:rPr>
              <a:t>Елемесова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Дилара</a:t>
            </a:r>
            <a:r>
              <a:rPr lang="ru-RU" sz="1100" dirty="0">
                <a:solidFill>
                  <a:schemeClr val="bg1"/>
                </a:solidFill>
              </a:rPr>
              <a:t> Маратовна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Казембеков </a:t>
            </a:r>
            <a:r>
              <a:rPr lang="ru-RU" sz="1100" dirty="0" err="1">
                <a:solidFill>
                  <a:schemeClr val="bg1"/>
                </a:solidFill>
              </a:rPr>
              <a:t>Темирлан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Серикович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Аубакир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Ералы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Акимжанович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Григорьев Михаил Андреевич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Алимжан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Аскарович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Сарина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Жанар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Агыбайкызы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 smtClean="0">
                <a:solidFill>
                  <a:schemeClr val="bg1"/>
                </a:solidFill>
              </a:rPr>
              <a:t>Шеховцова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Ангелина Сергеевна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Кошкенбай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Сымбат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 smtClean="0">
                <a:solidFill>
                  <a:schemeClr val="bg1"/>
                </a:solidFill>
              </a:rPr>
              <a:t>Баглановна</a:t>
            </a:r>
            <a:endParaRPr lang="ru-RU" sz="1100" dirty="0" smtClean="0">
              <a:solidFill>
                <a:schemeClr val="bg1"/>
              </a:solidFill>
            </a:endParaRPr>
          </a:p>
          <a:p>
            <a:r>
              <a:rPr lang="ru-RU" sz="1100" dirty="0">
                <a:solidFill>
                  <a:schemeClr val="bg1"/>
                </a:solidFill>
              </a:rPr>
              <a:t>Александровна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 smtClean="0">
                <a:solidFill>
                  <a:schemeClr val="bg1"/>
                </a:solidFill>
              </a:rPr>
              <a:t>Есирке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Сабина </a:t>
            </a:r>
            <a:r>
              <a:rPr lang="ru-RU" sz="1100" dirty="0" err="1">
                <a:solidFill>
                  <a:schemeClr val="bg1"/>
                </a:solidFill>
              </a:rPr>
              <a:t>Асылбековна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endParaRPr lang="en-US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33" y="2244376"/>
            <a:ext cx="1397175" cy="19229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72" y="2220151"/>
            <a:ext cx="1400869" cy="192807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736690"/>
              </p:ext>
            </p:extLst>
          </p:nvPr>
        </p:nvGraphicFramePr>
        <p:xfrm>
          <a:off x="1825998" y="4664613"/>
          <a:ext cx="2605650" cy="54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8624"/>
                <a:gridCol w="1107026"/>
              </a:tblGrid>
              <a:tr h="138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Стариненко</a:t>
                      </a:r>
                      <a:r>
                        <a:rPr lang="ru-RU" sz="1200" dirty="0">
                          <a:effectLst/>
                        </a:rPr>
                        <a:t> Нелли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21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Сайлаукалиева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>
                          <a:effectLst/>
                        </a:rPr>
                        <a:t>Зауре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19,5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9E2E74E7-C7FD-4335-B275-5469FD8ADE65}"/>
              </a:ext>
            </a:extLst>
          </p:cNvPr>
          <p:cNvSpPr txBox="1"/>
          <p:nvPr/>
        </p:nvSpPr>
        <p:spPr>
          <a:xfrm>
            <a:off x="588627" y="827003"/>
            <a:ext cx="1787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Нурманова Б.О.</a:t>
            </a:r>
            <a:endParaRPr lang="en-US" sz="12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7DFAAA12-0EA0-489A-B787-832FB67F82A5}"/>
              </a:ext>
            </a:extLst>
          </p:cNvPr>
          <p:cNvSpPr txBox="1"/>
          <p:nvPr/>
        </p:nvSpPr>
        <p:spPr>
          <a:xfrm>
            <a:off x="9820121" y="364986"/>
            <a:ext cx="21873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err="1" smtClean="0">
                <a:solidFill>
                  <a:schemeClr val="bg1"/>
                </a:solidFill>
              </a:rPr>
              <a:t>Карабеков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Аргын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Тулегенович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 smtClean="0">
                <a:solidFill>
                  <a:schemeClr val="bg1"/>
                </a:solidFill>
              </a:rPr>
              <a:t>Хранцов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>
                <a:solidFill>
                  <a:schemeClr val="bg1"/>
                </a:solidFill>
              </a:rPr>
              <a:t>Олег Александрович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Аяжан</a:t>
            </a:r>
            <a:r>
              <a:rPr lang="ru-RU" sz="1100" dirty="0">
                <a:solidFill>
                  <a:schemeClr val="bg1"/>
                </a:solidFill>
              </a:rPr>
              <a:t> Руслановна -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Мариенко</a:t>
            </a:r>
            <a:r>
              <a:rPr lang="ru-RU" sz="1100" dirty="0">
                <a:solidFill>
                  <a:schemeClr val="bg1"/>
                </a:solidFill>
              </a:rPr>
              <a:t> Владимир Владимирович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>
                <a:solidFill>
                  <a:schemeClr val="bg1"/>
                </a:solidFill>
              </a:rPr>
              <a:t>Чистяков Максим Дмитриевич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Камиев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Шакирт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Избасарович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Жуман</a:t>
            </a:r>
            <a:r>
              <a:rPr lang="ru-RU" sz="1100" dirty="0">
                <a:solidFill>
                  <a:schemeClr val="bg1"/>
                </a:solidFill>
              </a:rPr>
              <a:t> Алиби </a:t>
            </a:r>
            <a:r>
              <a:rPr lang="ru-RU" sz="1100" dirty="0" err="1">
                <a:solidFill>
                  <a:schemeClr val="bg1"/>
                </a:solidFill>
              </a:rPr>
              <a:t>Шаттыкович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Сангалиева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Аружан</a:t>
            </a:r>
            <a:r>
              <a:rPr lang="ru-RU" sz="1100" dirty="0">
                <a:solidFill>
                  <a:schemeClr val="bg1"/>
                </a:solidFill>
              </a:rPr>
              <a:t> Маратовна</a:t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Подвысоцкая</a:t>
            </a:r>
            <a:r>
              <a:rPr lang="ru-RU" sz="1100" dirty="0">
                <a:solidFill>
                  <a:schemeClr val="bg1"/>
                </a:solidFill>
              </a:rPr>
              <a:t> Анастасия </a:t>
            </a:r>
            <a:r>
              <a:rPr lang="ru-RU" sz="1100" dirty="0" err="1" smtClean="0">
                <a:solidFill>
                  <a:schemeClr val="bg1"/>
                </a:solidFill>
              </a:rPr>
              <a:t>Дюсембеков</a:t>
            </a:r>
            <a:r>
              <a:rPr lang="ru-RU" sz="1100" dirty="0" smtClean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Нурислам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Ерболович</a:t>
            </a:r>
            <a:r>
              <a:rPr lang="ru-RU" sz="1100" dirty="0">
                <a:solidFill>
                  <a:schemeClr val="bg1"/>
                </a:solidFill>
              </a:rPr>
              <a:t/>
            </a:r>
            <a:br>
              <a:rPr lang="ru-RU" sz="1100" dirty="0">
                <a:solidFill>
                  <a:schemeClr val="bg1"/>
                </a:solidFill>
              </a:rPr>
            </a:br>
            <a:r>
              <a:rPr lang="ru-RU" sz="1100" dirty="0" err="1">
                <a:solidFill>
                  <a:schemeClr val="bg1"/>
                </a:solidFill>
              </a:rPr>
              <a:t>Жупарбек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Ануар</a:t>
            </a:r>
            <a:r>
              <a:rPr lang="ru-RU" sz="1100" dirty="0">
                <a:solidFill>
                  <a:schemeClr val="bg1"/>
                </a:solidFill>
              </a:rPr>
              <a:t> </a:t>
            </a:r>
            <a:r>
              <a:rPr lang="ru-RU" sz="1100" dirty="0" err="1">
                <a:solidFill>
                  <a:schemeClr val="bg1"/>
                </a:solidFill>
              </a:rPr>
              <a:t>Рауанович</a:t>
            </a:r>
            <a:r>
              <a:rPr lang="ru-RU" sz="1100" dirty="0"/>
              <a:t/>
            </a:r>
            <a:br>
              <a:rPr lang="ru-RU" sz="1100" dirty="0"/>
            </a:br>
            <a:endParaRPr lang="en-US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069" y="3184190"/>
            <a:ext cx="1916206" cy="143715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129D703F-639D-491E-8217-3863BBFC0B86}"/>
              </a:ext>
            </a:extLst>
          </p:cNvPr>
          <p:cNvSpPr txBox="1"/>
          <p:nvPr/>
        </p:nvSpPr>
        <p:spPr>
          <a:xfrm>
            <a:off x="8496836" y="4666855"/>
            <a:ext cx="26736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2022-2023 оқу жылы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 </a:t>
            </a:r>
            <a:r>
              <a:rPr lang="kk-KZ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«А» сыныбы -15 оқушы</a:t>
            </a:r>
          </a:p>
          <a:p>
            <a:r>
              <a:rPr lang="kk-KZ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 «Б» сыныбы- 20 оқушы</a:t>
            </a:r>
          </a:p>
          <a:p>
            <a:r>
              <a:rPr lang="kk-KZ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Барлығы: 35 оқушы</a:t>
            </a:r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n-US" sz="12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5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: Shape 46">
            <a:extLst>
              <a:ext uri="{FF2B5EF4-FFF2-40B4-BE49-F238E27FC236}">
                <a16:creationId xmlns="" xmlns:a16="http://schemas.microsoft.com/office/drawing/2014/main" id="{DAD392E1-B780-4884-923C-96BD8ED56D4B}"/>
              </a:ext>
            </a:extLst>
          </p:cNvPr>
          <p:cNvSpPr/>
          <p:nvPr/>
        </p:nvSpPr>
        <p:spPr>
          <a:xfrm>
            <a:off x="5006515" y="57665"/>
            <a:ext cx="2301560" cy="2219820"/>
          </a:xfrm>
          <a:custGeom>
            <a:avLst/>
            <a:gdLst>
              <a:gd name="connsiteX0" fmla="*/ 201658 w 1595899"/>
              <a:gd name="connsiteY0" fmla="*/ 0 h 2141306"/>
              <a:gd name="connsiteX1" fmla="*/ 1394241 w 1595899"/>
              <a:gd name="connsiteY1" fmla="*/ 0 h 2141306"/>
              <a:gd name="connsiteX2" fmla="*/ 1595899 w 1595899"/>
              <a:gd name="connsiteY2" fmla="*/ 201658 h 2141306"/>
              <a:gd name="connsiteX3" fmla="*/ 1595899 w 1595899"/>
              <a:gd name="connsiteY3" fmla="*/ 1585501 h 2141306"/>
              <a:gd name="connsiteX4" fmla="*/ 1394241 w 1595899"/>
              <a:gd name="connsiteY4" fmla="*/ 1787159 h 2141306"/>
              <a:gd name="connsiteX5" fmla="*/ 991847 w 1595899"/>
              <a:gd name="connsiteY5" fmla="*/ 1787159 h 2141306"/>
              <a:gd name="connsiteX6" fmla="*/ 1117264 w 1595899"/>
              <a:gd name="connsiteY6" fmla="*/ 2141306 h 2141306"/>
              <a:gd name="connsiteX7" fmla="*/ 478634 w 1595899"/>
              <a:gd name="connsiteY7" fmla="*/ 2141306 h 2141306"/>
              <a:gd name="connsiteX8" fmla="*/ 604051 w 1595899"/>
              <a:gd name="connsiteY8" fmla="*/ 1787159 h 2141306"/>
              <a:gd name="connsiteX9" fmla="*/ 201658 w 1595899"/>
              <a:gd name="connsiteY9" fmla="*/ 1787159 h 2141306"/>
              <a:gd name="connsiteX10" fmla="*/ 0 w 1595899"/>
              <a:gd name="connsiteY10" fmla="*/ 1585501 h 2141306"/>
              <a:gd name="connsiteX11" fmla="*/ 0 w 1595899"/>
              <a:gd name="connsiteY11" fmla="*/ 201658 h 2141306"/>
              <a:gd name="connsiteX12" fmla="*/ 201658 w 1595899"/>
              <a:gd name="connsiteY12" fmla="*/ 0 h 214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95899" h="2141306">
                <a:moveTo>
                  <a:pt x="201658" y="0"/>
                </a:moveTo>
                <a:lnTo>
                  <a:pt x="1394241" y="0"/>
                </a:lnTo>
                <a:cubicBezTo>
                  <a:pt x="1505614" y="0"/>
                  <a:pt x="1595899" y="90285"/>
                  <a:pt x="1595899" y="201658"/>
                </a:cubicBezTo>
                <a:lnTo>
                  <a:pt x="1595899" y="1585501"/>
                </a:lnTo>
                <a:cubicBezTo>
                  <a:pt x="1595899" y="1696874"/>
                  <a:pt x="1505614" y="1787159"/>
                  <a:pt x="1394241" y="1787159"/>
                </a:cubicBezTo>
                <a:lnTo>
                  <a:pt x="991847" y="1787159"/>
                </a:lnTo>
                <a:cubicBezTo>
                  <a:pt x="938492" y="1912673"/>
                  <a:pt x="990873" y="2026990"/>
                  <a:pt x="1117264" y="2141306"/>
                </a:cubicBezTo>
                <a:lnTo>
                  <a:pt x="478634" y="2141306"/>
                </a:lnTo>
                <a:cubicBezTo>
                  <a:pt x="594461" y="2034453"/>
                  <a:pt x="678561" y="1957460"/>
                  <a:pt x="604051" y="1787159"/>
                </a:cubicBezTo>
                <a:lnTo>
                  <a:pt x="201658" y="1787159"/>
                </a:lnTo>
                <a:cubicBezTo>
                  <a:pt x="90285" y="1787159"/>
                  <a:pt x="0" y="1696874"/>
                  <a:pt x="0" y="1585501"/>
                </a:cubicBezTo>
                <a:lnTo>
                  <a:pt x="0" y="201658"/>
                </a:lnTo>
                <a:cubicBezTo>
                  <a:pt x="0" y="90285"/>
                  <a:pt x="90285" y="0"/>
                  <a:pt x="201658" y="0"/>
                </a:cubicBezTo>
                <a:close/>
              </a:path>
            </a:pathLst>
          </a:cu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="" xmlns:a16="http://schemas.microsoft.com/office/drawing/2014/main" id="{9C25FDB1-A874-4392-B702-C69E1CED0C9E}"/>
              </a:ext>
            </a:extLst>
          </p:cNvPr>
          <p:cNvSpPr/>
          <p:nvPr/>
        </p:nvSpPr>
        <p:spPr>
          <a:xfrm>
            <a:off x="8151222" y="2798466"/>
            <a:ext cx="3155406" cy="1261068"/>
          </a:xfrm>
          <a:custGeom>
            <a:avLst/>
            <a:gdLst>
              <a:gd name="connsiteX0" fmla="*/ 677801 w 3155406"/>
              <a:gd name="connsiteY0" fmla="*/ 0 h 1261068"/>
              <a:gd name="connsiteX1" fmla="*/ 2831753 w 3155406"/>
              <a:gd name="connsiteY1" fmla="*/ 0 h 1261068"/>
              <a:gd name="connsiteX2" fmla="*/ 3155406 w 3155406"/>
              <a:gd name="connsiteY2" fmla="*/ 323653 h 1261068"/>
              <a:gd name="connsiteX3" fmla="*/ 3155406 w 3155406"/>
              <a:gd name="connsiteY3" fmla="*/ 937415 h 1261068"/>
              <a:gd name="connsiteX4" fmla="*/ 2831753 w 3155406"/>
              <a:gd name="connsiteY4" fmla="*/ 1261068 h 1261068"/>
              <a:gd name="connsiteX5" fmla="*/ 677801 w 3155406"/>
              <a:gd name="connsiteY5" fmla="*/ 1261068 h 1261068"/>
              <a:gd name="connsiteX6" fmla="*/ 354148 w 3155406"/>
              <a:gd name="connsiteY6" fmla="*/ 937415 h 1261068"/>
              <a:gd name="connsiteX7" fmla="*/ 354148 w 3155406"/>
              <a:gd name="connsiteY7" fmla="*/ 691215 h 1261068"/>
              <a:gd name="connsiteX8" fmla="*/ 0 w 3155406"/>
              <a:gd name="connsiteY8" fmla="*/ 779752 h 1261068"/>
              <a:gd name="connsiteX9" fmla="*/ 0 w 3155406"/>
              <a:gd name="connsiteY9" fmla="*/ 328916 h 1261068"/>
              <a:gd name="connsiteX10" fmla="*/ 354148 w 3155406"/>
              <a:gd name="connsiteY10" fmla="*/ 417453 h 1261068"/>
              <a:gd name="connsiteX11" fmla="*/ 354148 w 3155406"/>
              <a:gd name="connsiteY11" fmla="*/ 323653 h 1261068"/>
              <a:gd name="connsiteX12" fmla="*/ 677801 w 3155406"/>
              <a:gd name="connsiteY12" fmla="*/ 0 h 126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5406" h="1261068">
                <a:moveTo>
                  <a:pt x="677801" y="0"/>
                </a:moveTo>
                <a:lnTo>
                  <a:pt x="2831753" y="0"/>
                </a:lnTo>
                <a:cubicBezTo>
                  <a:pt x="3010502" y="0"/>
                  <a:pt x="3155406" y="144904"/>
                  <a:pt x="3155406" y="323653"/>
                </a:cubicBezTo>
                <a:lnTo>
                  <a:pt x="3155406" y="937415"/>
                </a:lnTo>
                <a:cubicBezTo>
                  <a:pt x="3155406" y="1116164"/>
                  <a:pt x="3010502" y="1261068"/>
                  <a:pt x="2831753" y="1261068"/>
                </a:cubicBezTo>
                <a:lnTo>
                  <a:pt x="677801" y="1261068"/>
                </a:lnTo>
                <a:cubicBezTo>
                  <a:pt x="499052" y="1261068"/>
                  <a:pt x="354148" y="1116164"/>
                  <a:pt x="354148" y="937415"/>
                </a:cubicBezTo>
                <a:lnTo>
                  <a:pt x="354148" y="691215"/>
                </a:lnTo>
                <a:cubicBezTo>
                  <a:pt x="228633" y="653549"/>
                  <a:pt x="114316" y="690527"/>
                  <a:pt x="0" y="779752"/>
                </a:cubicBezTo>
                <a:lnTo>
                  <a:pt x="0" y="328916"/>
                </a:lnTo>
                <a:cubicBezTo>
                  <a:pt x="106853" y="410683"/>
                  <a:pt x="183846" y="470053"/>
                  <a:pt x="354148" y="417453"/>
                </a:cubicBezTo>
                <a:lnTo>
                  <a:pt x="354148" y="323653"/>
                </a:lnTo>
                <a:cubicBezTo>
                  <a:pt x="354148" y="144904"/>
                  <a:pt x="499052" y="0"/>
                  <a:pt x="677801" y="0"/>
                </a:cubicBezTo>
                <a:close/>
              </a:path>
            </a:pathLst>
          </a:custGeom>
          <a:solidFill>
            <a:srgbClr val="BC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A5CC773F-DDAA-4080-9266-7DB277E9F1EC}"/>
              </a:ext>
            </a:extLst>
          </p:cNvPr>
          <p:cNvSpPr/>
          <p:nvPr/>
        </p:nvSpPr>
        <p:spPr>
          <a:xfrm>
            <a:off x="322464" y="4660999"/>
            <a:ext cx="11204160" cy="2088789"/>
          </a:xfrm>
          <a:prstGeom prst="roundRect">
            <a:avLst>
              <a:gd name="adj" fmla="val 25592"/>
            </a:avLst>
          </a:prstGeom>
          <a:solidFill>
            <a:srgbClr val="0DA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FA4BC2E5-01EA-4F90-A429-C7F80631FD35}"/>
              </a:ext>
            </a:extLst>
          </p:cNvPr>
          <p:cNvSpPr/>
          <p:nvPr/>
        </p:nvSpPr>
        <p:spPr>
          <a:xfrm>
            <a:off x="265176" y="679498"/>
            <a:ext cx="4741339" cy="3878390"/>
          </a:xfrm>
          <a:prstGeom prst="roundRect">
            <a:avLst>
              <a:gd name="adj" fmla="val 12636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D25F28EB-F070-4D4D-819F-0A4B8769498A}"/>
              </a:ext>
            </a:extLst>
          </p:cNvPr>
          <p:cNvSpPr/>
          <p:nvPr/>
        </p:nvSpPr>
        <p:spPr>
          <a:xfrm>
            <a:off x="7344445" y="182528"/>
            <a:ext cx="4378162" cy="2474325"/>
          </a:xfrm>
          <a:prstGeom prst="roundRect">
            <a:avLst>
              <a:gd name="adj" fmla="val 12636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D8B0CF8D-E1CF-4B29-8330-435E09C4984B}"/>
              </a:ext>
            </a:extLst>
          </p:cNvPr>
          <p:cNvSpPr/>
          <p:nvPr/>
        </p:nvSpPr>
        <p:spPr>
          <a:xfrm>
            <a:off x="3933060" y="1839666"/>
            <a:ext cx="1407308" cy="1391717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4C0D1CF9-F09D-44B2-9671-28293FAEC784}"/>
              </a:ext>
            </a:extLst>
          </p:cNvPr>
          <p:cNvSpPr/>
          <p:nvPr/>
        </p:nvSpPr>
        <p:spPr>
          <a:xfrm>
            <a:off x="4121707" y="5026748"/>
            <a:ext cx="7089632" cy="1161577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k-KZ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Төлеген </a:t>
            </a:r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Ерназ Қайратқызы -6 «А» сыныбы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Тұрғанбек Жаннұр Абайқызы – 6 «А» сыныбы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Искак Салтанат Айдосқызы -6 «А» сыныбы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Какимжан Асылхан Садыкулы -6 «Б» сыныбы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Гильмиярова Дина Маратовна – 6 «Б» сыныбы</a:t>
            </a:r>
            <a:r>
              <a:rPr lang="kk-KZ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86B94508-DD4C-4822-9F18-90DF5CDE61AF}"/>
              </a:ext>
            </a:extLst>
          </p:cNvPr>
          <p:cNvSpPr/>
          <p:nvPr/>
        </p:nvSpPr>
        <p:spPr>
          <a:xfrm>
            <a:off x="7091595" y="1810334"/>
            <a:ext cx="1577502" cy="1677526"/>
          </a:xfrm>
          <a:prstGeom prst="ellipse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9E622AB6-4876-45A6-A790-44E36A9EB7C0}"/>
              </a:ext>
            </a:extLst>
          </p:cNvPr>
          <p:cNvSpPr/>
          <p:nvPr/>
        </p:nvSpPr>
        <p:spPr>
          <a:xfrm>
            <a:off x="3884181" y="2830018"/>
            <a:ext cx="1407308" cy="1391717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="" xmlns:a16="http://schemas.microsoft.com/office/drawing/2014/main" id="{D01B3511-3DA3-420E-9630-9F202F2E4E77}"/>
              </a:ext>
            </a:extLst>
          </p:cNvPr>
          <p:cNvSpPr/>
          <p:nvPr/>
        </p:nvSpPr>
        <p:spPr>
          <a:xfrm>
            <a:off x="7398991" y="2655669"/>
            <a:ext cx="1407308" cy="1391717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="" xmlns:a16="http://schemas.microsoft.com/office/drawing/2014/main" id="{E1218313-6343-4374-8C39-33F30C4CE2BC}"/>
              </a:ext>
            </a:extLst>
          </p:cNvPr>
          <p:cNvSpPr/>
          <p:nvPr/>
        </p:nvSpPr>
        <p:spPr>
          <a:xfrm>
            <a:off x="5647917" y="1676505"/>
            <a:ext cx="1407308" cy="1391717"/>
          </a:xfrm>
          <a:prstGeom prst="ellipse">
            <a:avLst/>
          </a:prstGeom>
          <a:solidFill>
            <a:schemeClr val="tx1">
              <a:alpha val="44000"/>
            </a:schemeClr>
          </a:solidFill>
          <a:ln>
            <a:noFill/>
          </a:ln>
          <a:effectLst>
            <a:softEdge rad="279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A9084F69-524C-4DC8-838F-F5679A2C03C5}"/>
              </a:ext>
            </a:extLst>
          </p:cNvPr>
          <p:cNvSpPr/>
          <p:nvPr/>
        </p:nvSpPr>
        <p:spPr>
          <a:xfrm>
            <a:off x="4464679" y="2666864"/>
            <a:ext cx="3404848" cy="1342136"/>
          </a:xfrm>
          <a:prstGeom prst="roundRect">
            <a:avLst>
              <a:gd name="adj" fmla="val 118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68DB67FF-825F-4B02-A0C6-0F29842DF189}"/>
              </a:ext>
            </a:extLst>
          </p:cNvPr>
          <p:cNvSpPr txBox="1"/>
          <p:nvPr/>
        </p:nvSpPr>
        <p:spPr>
          <a:xfrm>
            <a:off x="4577249" y="2973593"/>
            <a:ext cx="3106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ОЛИМПИАДА</a:t>
            </a:r>
            <a:endParaRPr lang="en-US" sz="32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9E2E74E7-C7FD-4335-B275-5469FD8ADE65}"/>
              </a:ext>
            </a:extLst>
          </p:cNvPr>
          <p:cNvSpPr txBox="1"/>
          <p:nvPr/>
        </p:nvSpPr>
        <p:spPr>
          <a:xfrm>
            <a:off x="512702" y="815731"/>
            <a:ext cx="38701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Жаратылыстану-математикалық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бағыты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бойынша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XVI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Президенттік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олимпиаданың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аудандық</a:t>
            </a:r>
            <a:r>
              <a:rPr lang="ru-RU" sz="1200" b="1" dirty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ru-RU" sz="12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кезеңі</a:t>
            </a:r>
            <a:endParaRPr lang="ru-RU" sz="1200" b="1" dirty="0" smtClean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endParaRPr lang="kk-KZ" sz="1200" b="1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Биология – 10 балл                    Айтжанова О.А.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Химия -7 балл                            Қуанышбаева Б.М.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Физика – 3 балл                         Сары Р.Т.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Математика  - 7 балл                Кикимова Г.Р.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Жалпы балл -</a:t>
            </a:r>
            <a:r>
              <a:rPr lang="kk-KZ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27 </a:t>
            </a:r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               Барлығы  80 сұрақ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     Аудан бойынша 31 оқушы қатысты.  (Ең жоғарғы балл 46, ең төменгі балл 12) </a:t>
            </a:r>
          </a:p>
          <a:p>
            <a:endParaRPr lang="kk-KZ" sz="1200" b="1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2022-2023 оқу жылы  Рустемқызы Аяжан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Матем-4/15 баллдан Кикимова Г.Р.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Физика -0/20 баллдан Сары Р.Т.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Биология-6/20 баллдан Айтжанова О.А.</a:t>
            </a:r>
          </a:p>
          <a:p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Химия -4/20 баллдан. Барлығы </a:t>
            </a:r>
            <a:r>
              <a:rPr lang="kk-KZ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14</a:t>
            </a:r>
            <a:r>
              <a:rPr lang="kk-KZ" sz="1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балл</a:t>
            </a:r>
          </a:p>
          <a:p>
            <a:endParaRPr lang="en-US" sz="1200" b="1" dirty="0">
              <a:solidFill>
                <a:schemeClr val="bg1"/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7DBBA0B-9EA0-4933-9073-F9358EAA1273}"/>
              </a:ext>
            </a:extLst>
          </p:cNvPr>
          <p:cNvSpPr txBox="1"/>
          <p:nvPr/>
        </p:nvSpPr>
        <p:spPr>
          <a:xfrm>
            <a:off x="7899543" y="220509"/>
            <a:ext cx="340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Жастар-2024» аймақтық жарыс</a:t>
            </a:r>
          </a:p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футбол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56E0B15-516C-4B5E-9125-B4B7233221D3}"/>
              </a:ext>
            </a:extLst>
          </p:cNvPr>
          <p:cNvSpPr txBox="1"/>
          <p:nvPr/>
        </p:nvSpPr>
        <p:spPr>
          <a:xfrm>
            <a:off x="8618462" y="2866415"/>
            <a:ext cx="271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ББЖМ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5F48C982-AD01-4AB9-A1A5-26999C46B445}"/>
              </a:ext>
            </a:extLst>
          </p:cNvPr>
          <p:cNvSpPr txBox="1"/>
          <p:nvPr/>
        </p:nvSpPr>
        <p:spPr>
          <a:xfrm>
            <a:off x="5051643" y="159242"/>
            <a:ext cx="20887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050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«Алтын түлек» олимпидасы</a:t>
            </a:r>
            <a:endParaRPr lang="en-US" sz="105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0480235-F774-49CF-AD86-14ED3DC2511A}"/>
              </a:ext>
            </a:extLst>
          </p:cNvPr>
          <p:cNvSpPr txBox="1"/>
          <p:nvPr/>
        </p:nvSpPr>
        <p:spPr>
          <a:xfrm>
            <a:off x="725140" y="4652366"/>
            <a:ext cx="339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«Алтын сақа» олимпидасы</a:t>
            </a:r>
            <a:endParaRPr lang="en-US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A6A6EC6-A65E-493C-9D6C-B4AAE670AF36}"/>
              </a:ext>
            </a:extLst>
          </p:cNvPr>
          <p:cNvSpPr txBox="1"/>
          <p:nvPr/>
        </p:nvSpPr>
        <p:spPr>
          <a:xfrm>
            <a:off x="833673" y="4033152"/>
            <a:ext cx="2955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Ермекова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Дамира </a:t>
            </a:r>
            <a:r>
              <a:rPr lang="ru-RU" sz="1600" dirty="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Казбековна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298D5B6B-CFE7-46AF-B39B-7028BEDC3E61}"/>
              </a:ext>
            </a:extLst>
          </p:cNvPr>
          <p:cNvSpPr txBox="1"/>
          <p:nvPr/>
        </p:nvSpPr>
        <p:spPr>
          <a:xfrm>
            <a:off x="702400" y="5282090"/>
            <a:ext cx="37622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/>
              <a:t>Ибрай Ерсін Нұрханұлы -5 «А» сыныбы</a:t>
            </a:r>
            <a:endParaRPr lang="ru-RU" sz="1100" dirty="0"/>
          </a:p>
          <a:p>
            <a:r>
              <a:rPr lang="kk-KZ" sz="1100" dirty="0"/>
              <a:t>Төребек Айя Мадиярқызы – 5 «А» сыныбы</a:t>
            </a:r>
            <a:endParaRPr lang="ru-RU" sz="1100" dirty="0"/>
          </a:p>
          <a:p>
            <a:r>
              <a:rPr lang="ru-RU" sz="1100" dirty="0" err="1"/>
              <a:t>Кабимулинова</a:t>
            </a:r>
            <a:r>
              <a:rPr lang="ru-RU" sz="1100" dirty="0"/>
              <a:t> </a:t>
            </a:r>
            <a:r>
              <a:rPr lang="ru-RU" sz="1100" dirty="0" err="1"/>
              <a:t>Салтанат</a:t>
            </a:r>
            <a:r>
              <a:rPr lang="ru-RU" sz="1100" dirty="0"/>
              <a:t> </a:t>
            </a:r>
            <a:r>
              <a:rPr lang="ru-RU" sz="1100" dirty="0" err="1"/>
              <a:t>Сериковна</a:t>
            </a:r>
            <a:r>
              <a:rPr lang="kk-KZ" sz="1100" dirty="0"/>
              <a:t> -5 «Б» сыныбы</a:t>
            </a:r>
            <a:endParaRPr lang="ru-RU" sz="1100" dirty="0"/>
          </a:p>
          <a:p>
            <a:r>
              <a:rPr lang="ru-RU" sz="1100" dirty="0" err="1"/>
              <a:t>Шеховцова</a:t>
            </a:r>
            <a:r>
              <a:rPr lang="ru-RU" sz="1100" dirty="0"/>
              <a:t> Дарья Сергеевна</a:t>
            </a:r>
            <a:r>
              <a:rPr lang="kk-KZ" sz="1100" dirty="0"/>
              <a:t> – 5 «Б» </a:t>
            </a:r>
            <a:r>
              <a:rPr lang="kk-KZ" sz="1100" dirty="0" smtClean="0"/>
              <a:t>сыныбы</a:t>
            </a:r>
          </a:p>
          <a:p>
            <a:r>
              <a:rPr lang="kk-KZ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Кулюбаева Аружан Кайратовна – 5 «Б» сыныбы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/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EEC2597C-AF95-4FEA-8EE2-123CE69BD376}"/>
              </a:ext>
            </a:extLst>
          </p:cNvPr>
          <p:cNvSpPr txBox="1"/>
          <p:nvPr/>
        </p:nvSpPr>
        <p:spPr>
          <a:xfrm>
            <a:off x="8586367" y="3230478"/>
            <a:ext cx="248532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Барлығы 81 оқушы, қатысты: 79 оқушы. </a:t>
            </a:r>
          </a:p>
          <a:p>
            <a:r>
              <a:rPr lang="kk-KZ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Нәтижесі- 63,3</a:t>
            </a:r>
            <a:r>
              <a:rPr lang="ru-RU" sz="11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%</a:t>
            </a:r>
            <a:endParaRPr lang="en-US" sz="11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FB82EF1-297B-4FA7-9478-FC414951B012}"/>
              </a:ext>
            </a:extLst>
          </p:cNvPr>
          <p:cNvSpPr txBox="1"/>
          <p:nvPr/>
        </p:nvSpPr>
        <p:spPr>
          <a:xfrm>
            <a:off x="5098660" y="493479"/>
            <a:ext cx="2049802" cy="133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k-KZ" sz="105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Тіркелгені:6</a:t>
            </a:r>
          </a:p>
          <a:p>
            <a:pPr>
              <a:lnSpc>
                <a:spcPct val="150000"/>
              </a:lnSpc>
            </a:pPr>
            <a:r>
              <a:rPr lang="kk-KZ" sz="105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Қатысқаны: 4</a:t>
            </a:r>
          </a:p>
          <a:p>
            <a:pPr>
              <a:lnSpc>
                <a:spcPct val="150000"/>
              </a:lnSpc>
            </a:pPr>
            <a:r>
              <a:rPr lang="kk-KZ" sz="105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ІІ турға жіберілгені: </a:t>
            </a:r>
          </a:p>
          <a:p>
            <a:pPr>
              <a:lnSpc>
                <a:spcPct val="150000"/>
              </a:lnSpc>
            </a:pPr>
            <a:r>
              <a:rPr lang="kk-KZ" sz="105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 Белгібай Дильназ -11 сынып оқушысы</a:t>
            </a:r>
            <a:endParaRPr lang="en-US" sz="105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612" y="997203"/>
            <a:ext cx="1745216" cy="130891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CA6A6EC6-A65E-493C-9D6C-B4AAE670AF36}"/>
              </a:ext>
            </a:extLst>
          </p:cNvPr>
          <p:cNvSpPr txBox="1"/>
          <p:nvPr/>
        </p:nvSpPr>
        <p:spPr>
          <a:xfrm>
            <a:off x="9934101" y="2281345"/>
            <a:ext cx="1723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Мұратбек</a:t>
            </a: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Сунгат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A6A6EC6-A65E-493C-9D6C-B4AAE670AF36}"/>
              </a:ext>
            </a:extLst>
          </p:cNvPr>
          <p:cNvSpPr txBox="1"/>
          <p:nvPr/>
        </p:nvSpPr>
        <p:spPr>
          <a:xfrm>
            <a:off x="10669654" y="1013563"/>
            <a:ext cx="856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І </a:t>
            </a:r>
            <a:r>
              <a:rPr lang="ru-RU" sz="1600" dirty="0" err="1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орын</a:t>
            </a:r>
            <a:r>
              <a:rPr lang="ru-RU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en-US" sz="16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406" y="879770"/>
            <a:ext cx="1144061" cy="165630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666" y="372490"/>
            <a:ext cx="926392" cy="6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4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93776"/>
            <a:ext cx="4995672" cy="1196912"/>
          </a:xfrm>
        </p:spPr>
        <p:txBody>
          <a:bodyPr>
            <a:normAutofit/>
          </a:bodyPr>
          <a:lstStyle/>
          <a:p>
            <a:r>
              <a:rPr lang="kk-KZ" sz="1800" b="1" dirty="0"/>
              <a:t>7-8 сынып оқушылары арасында география пәнінен Ұлттық Олимпиадасының аудандық (қалалық)</a:t>
            </a:r>
            <a:r>
              <a:rPr lang="ru-RU" sz="1800" b="1" dirty="0"/>
              <a:t> </a:t>
            </a:r>
            <a:r>
              <a:rPr lang="ru-RU" sz="1800" b="1" dirty="0" err="1" smtClean="0"/>
              <a:t>кезеңі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Арайлы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жалпы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білім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беретін</a:t>
            </a:r>
            <a:r>
              <a:rPr lang="ru-RU" sz="1800" b="1" dirty="0" smtClean="0"/>
              <a:t> орта </a:t>
            </a:r>
            <a:r>
              <a:rPr lang="ru-RU" sz="1800" b="1" dirty="0" err="1" smtClean="0"/>
              <a:t>мектебінің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ұжымы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абыройлы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өткізді</a:t>
            </a:r>
            <a:r>
              <a:rPr lang="ru-RU" sz="1800" b="1" dirty="0" smtClean="0"/>
              <a:t>. </a:t>
            </a: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66" y="429768"/>
            <a:ext cx="5863749" cy="58637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4" r="1302" b="24837"/>
          <a:stretch/>
        </p:blipFill>
        <p:spPr>
          <a:xfrm>
            <a:off x="943356" y="1874044"/>
            <a:ext cx="4620768" cy="19476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r="2920" b="15680"/>
          <a:stretch/>
        </p:blipFill>
        <p:spPr>
          <a:xfrm>
            <a:off x="1328928" y="3922776"/>
            <a:ext cx="3849624" cy="225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9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: скругленные углы 19"/>
          <p:cNvSpPr/>
          <p:nvPr/>
        </p:nvSpPr>
        <p:spPr>
          <a:xfrm>
            <a:off x="355602" y="171450"/>
            <a:ext cx="11437270" cy="653414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0475" marR="180340" indent="180340">
              <a:spcAft>
                <a:spcPts val="0"/>
              </a:spcAft>
            </a:pPr>
            <a:endParaRPr lang="ru-RU" sz="20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68636" y="267362"/>
            <a:ext cx="1142423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60475" marR="180340" indent="180340" algn="ctr">
              <a:spcAft>
                <a:spcPts val="0"/>
              </a:spcAft>
            </a:pPr>
            <a:r>
              <a:rPr lang="ru-RU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Мониторинг участия учителей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ru-RU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en-US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конкурсах, олимпиадах,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мероприятиях</a:t>
            </a:r>
            <a:r>
              <a:rPr lang="en-US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за 2022/2023</a:t>
            </a:r>
            <a:r>
              <a:rPr lang="en-US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spc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учебный год</a:t>
            </a:r>
            <a:endParaRPr lang="ru-RU" sz="3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556829"/>
              </p:ext>
            </p:extLst>
          </p:nvPr>
        </p:nvGraphicFramePr>
        <p:xfrm>
          <a:off x="627768" y="2117599"/>
          <a:ext cx="10892938" cy="2771779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560952"/>
                <a:gridCol w="1610139"/>
                <a:gridCol w="1653871"/>
                <a:gridCol w="1048910"/>
                <a:gridCol w="1752600"/>
                <a:gridCol w="2148840"/>
                <a:gridCol w="2117626"/>
              </a:tblGrid>
              <a:tr h="58894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№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Наименование конкурса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Ф. И. О. педагога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Уровень конкурса/олимпиады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3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районный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городской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республиканский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международный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47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олимпиадасы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География 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Нурманова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Б.О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орын жоқ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Iqanat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Кунгимжайев</a:t>
                      </a:r>
                      <a:r>
                        <a:rPr lang="ru-RU" sz="11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А.Х.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kk-KZ" sz="11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Турмухамбетова А.Ж.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+,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092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Президенттік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олимпиада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Пән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мұғалімдері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орын</a:t>
                      </a:r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жоқ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49531" y="4817797"/>
            <a:ext cx="108929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 </a:t>
            </a:r>
            <a:r>
              <a:rPr lang="ru-RU" alt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Қатысушылар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бар, </a:t>
            </a:r>
            <a:r>
              <a:rPr lang="ru-RU" altLang="ru-RU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дайындық</a:t>
            </a:r>
            <a:r>
              <a:rPr lang="ru-RU" alt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аз.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Рекомендации: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Оқушыларды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алдын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-ала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дайындау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кітаптарды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оқып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талдау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өткенді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қайталау</a:t>
            </a:r>
            <a:r>
              <a:rPr kumimoji="0" lang="ru-RU" alt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123662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270456" y="656822"/>
          <a:ext cx="11603865" cy="58341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527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236438" y="192302"/>
          <a:ext cx="11728035" cy="6388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1740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737</Words>
  <Application>Microsoft Office PowerPoint</Application>
  <PresentationFormat>Широкоэкранный</PresentationFormat>
  <Paragraphs>182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7-8 сынып оқушылары арасында география пәнінен Ұлттық Олимпиадасының аудандық (қалалық) кезеңі Арайлы жалпы білім беретін орта мектебінің ұжымы абыройлы өткізді.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Rehman</dc:creator>
  <cp:lastModifiedBy>User</cp:lastModifiedBy>
  <cp:revision>113</cp:revision>
  <dcterms:created xsi:type="dcterms:W3CDTF">2020-12-30T12:29:48Z</dcterms:created>
  <dcterms:modified xsi:type="dcterms:W3CDTF">2023-11-07T11:06:58Z</dcterms:modified>
</cp:coreProperties>
</file>