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4" r:id="rId4"/>
    <p:sldId id="275" r:id="rId5"/>
    <p:sldId id="276" r:id="rId6"/>
    <p:sldId id="277" r:id="rId7"/>
    <p:sldId id="269" r:id="rId8"/>
    <p:sldId id="278" r:id="rId9"/>
    <p:sldId id="258" r:id="rId10"/>
    <p:sldId id="261" r:id="rId11"/>
    <p:sldId id="257" r:id="rId12"/>
    <p:sldId id="294" r:id="rId13"/>
    <p:sldId id="273" r:id="rId14"/>
    <p:sldId id="262" r:id="rId15"/>
    <p:sldId id="264" r:id="rId16"/>
    <p:sldId id="260" r:id="rId17"/>
    <p:sldId id="286" r:id="rId18"/>
    <p:sldId id="287" r:id="rId19"/>
    <p:sldId id="288" r:id="rId20"/>
    <p:sldId id="289" r:id="rId21"/>
    <p:sldId id="290" r:id="rId22"/>
    <p:sldId id="279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1;&#1080;&#1089;&#1090;%20Microsoft%20Exce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1;&#1080;&#1089;&#1090;%20Microsoft%20Excel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&#1090;&#1077;&#1093;&#1085;&#1080;&#1082;&#1072;%20&#1095;&#1090;&#1077;&#1085;&#1080;&#1103;%206.12.21\&#1080;&#1090;&#1086;&#1075;&#1080;%20&#1087;&#1086;%20&#1090;&#1077;&#1093;&#1085;&#1080;&#1082;&#1080;%20&#1095;&#1090;&#1077;&#1085;&#1080;&#1103;%20&#1079;&#1072;%201%20&#1087;&#1086;&#1083;&#1091;&#1075;&#1086;&#1076;&#1080;&#1077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&#1090;&#1077;&#1093;&#1085;&#1080;&#1082;&#1072;%20&#1095;&#1090;&#1077;&#1085;&#1080;&#1103;%206.12.21\&#1080;&#1090;&#1086;&#1075;&#1080;%20&#1087;&#1086;%20&#1090;&#1077;&#1093;&#1085;&#1080;&#1082;&#1080;%20&#1095;&#1090;&#1077;&#1085;&#1080;&#1103;%20&#1079;&#1072;%201%20&#1087;&#1086;&#1083;&#1091;&#1075;&#1086;&#1076;&#1080;&#1077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2;&#1080;&#1085;&#1091;&#1090;&#1090;&#1099;&#1179;%20&#1086;&#1179;&#1091;%20&#1030;%20&#1046;&#1046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2;&#1080;&#1085;&#1091;&#1090;&#1090;&#1099;&#1179;%20&#1086;&#1179;&#1091;%20&#1030;%20&#1046;&#1046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2;&#1080;&#1085;&#1091;&#1090;&#1090;&#1099;&#1179;%20&#1086;&#1179;&#1091;%20&#1030;%20&#1046;&#1046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2;&#1080;&#1085;&#1091;&#1090;&#1090;&#1099;&#1179;%20&#1086;&#1179;&#1091;%20&#1030;%20&#1046;&#1046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2;&#1080;&#1085;&#1091;&#1090;&#1090;&#1099;&#1179;%20&#1086;&#1179;&#1091;%20&#1030;%20&#1046;&#1046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2022-04-07.%209&#1041;%20&#1082;&#1083;&#1072;&#1089;&#1089;.%20&#1056;&#1077;&#1079;&#1091;&#1083;&#1100;&#1090;&#1072;&#1090;%20&#1090;&#1077;&#1089;&#1090;&#1080;&#1088;&#1086;&#1074;&#1072;&#1085;&#1080;&#1103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2022-04-07.%209&#1041;%20&#1082;&#1083;&#1072;&#1089;&#1089;.%20&#1056;&#1077;&#1079;&#1091;&#1083;&#1100;&#1090;&#1072;&#1090;%20&#1090;&#1077;&#1089;&#1090;&#1080;&#1088;&#1086;&#1074;&#1072;&#1085;&#1080;&#1103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&#1080;&#1090;&#1086;&#1075;&#1080;%203%20&#1063;&#1045;&#1058;&#1042;&#1045;&#1056;&#1058;&#1048;\&#1040;&#1088;&#1072;&#1081;&#1083;&#1099;%20%20%203%20&#1095;&#1077;&#1090;&#1074;&#1077;&#1088;&#1090;&#110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1;&#1080;&#1089;&#1090;%20Microsoft%20Exce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...2020-2021%20&#1091;&#1095;%20&#1075;&#1086;&#1076;\+++++2021-2022%20&#1091;&#1095;&#1077;&#1073;&#1085;&#1099;&#1081;%20&#1075;&#1086;&#1076;\++&#1087;&#1077;&#1076;%20&#1089;&#1086;&#1074;&#1077;&#1090;%203%20&#1095;&#1077;&#1090;&#1074;&#1077;&#1088;&#1090;&#1100;\&#1051;&#1080;&#1089;&#1090;%20Microsoft%20Exce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знаний по итогам 3 четверти</a:t>
            </a:r>
            <a:r>
              <a:rPr lang="ru-RU" baseline="0"/>
              <a:t> 2-11 классы 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8E-4E2D-A730-7CB8B13562E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8E-4E2D-A730-7CB8B13562E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8E-4E2D-A730-7CB8B13562E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8E-4E2D-A730-7CB8B13562E6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8E-4E2D-A730-7CB8B13562E6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8E-4E2D-A730-7CB8B13562E6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38E-4E2D-A730-7CB8B13562E6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38E-4E2D-A730-7CB8B13562E6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38E-4E2D-A730-7CB8B13562E6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38E-4E2D-A730-7CB8B13562E6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38E-4E2D-A730-7CB8B13562E6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38E-4E2D-A730-7CB8B13562E6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38E-4E2D-A730-7CB8B13562E6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38E-4E2D-A730-7CB8B13562E6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38E-4E2D-A730-7CB8B13562E6}"/>
              </c:ext>
            </c:extLst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38E-4E2D-A730-7CB8B13562E6}"/>
              </c:ext>
            </c:extLst>
          </c:dPt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38E-4E2D-A730-7CB8B13562E6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38E-4E2D-A730-7CB8B13562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четверть 21-22'!$U$9:$U$29</c:f>
              <c:strCache>
                <c:ptCount val="21"/>
                <c:pt idx="0">
                  <c:v>2"а"</c:v>
                </c:pt>
                <c:pt idx="1">
                  <c:v>2"б"</c:v>
                </c:pt>
                <c:pt idx="2">
                  <c:v>3"а"</c:v>
                </c:pt>
                <c:pt idx="3">
                  <c:v>3"б"</c:v>
                </c:pt>
                <c:pt idx="4">
                  <c:v>4"а"</c:v>
                </c:pt>
                <c:pt idx="5">
                  <c:v>4"б"</c:v>
                </c:pt>
                <c:pt idx="6">
                  <c:v>4"в"</c:v>
                </c:pt>
                <c:pt idx="7">
                  <c:v>5"а"</c:v>
                </c:pt>
                <c:pt idx="8">
                  <c:v>5"б"</c:v>
                </c:pt>
                <c:pt idx="9">
                  <c:v>6"а"</c:v>
                </c:pt>
                <c:pt idx="10">
                  <c:v>6"б"</c:v>
                </c:pt>
                <c:pt idx="11">
                  <c:v>7"а"</c:v>
                </c:pt>
                <c:pt idx="12">
                  <c:v>7"б"</c:v>
                </c:pt>
                <c:pt idx="13">
                  <c:v>8"а"</c:v>
                </c:pt>
                <c:pt idx="14">
                  <c:v>8"б"</c:v>
                </c:pt>
                <c:pt idx="15">
                  <c:v>9"а"</c:v>
                </c:pt>
                <c:pt idx="16">
                  <c:v>9"б"</c:v>
                </c:pt>
                <c:pt idx="17">
                  <c:v>10"а"</c:v>
                </c:pt>
                <c:pt idx="18">
                  <c:v>10"б"</c:v>
                </c:pt>
                <c:pt idx="19">
                  <c:v>11"а"</c:v>
                </c:pt>
                <c:pt idx="20">
                  <c:v>11"б"</c:v>
                </c:pt>
              </c:strCache>
            </c:strRef>
          </c:cat>
          <c:val>
            <c:numRef>
              <c:f>'3 четверть 21-22'!$V$9:$V$29</c:f>
              <c:numCache>
                <c:formatCode>0.0</c:formatCode>
                <c:ptCount val="21"/>
                <c:pt idx="0">
                  <c:v>68.8</c:v>
                </c:pt>
                <c:pt idx="1">
                  <c:v>76.900000000000006</c:v>
                </c:pt>
                <c:pt idx="2">
                  <c:v>84.2</c:v>
                </c:pt>
                <c:pt idx="3">
                  <c:v>67.7</c:v>
                </c:pt>
                <c:pt idx="4">
                  <c:v>57.1</c:v>
                </c:pt>
                <c:pt idx="5">
                  <c:v>76.5</c:v>
                </c:pt>
                <c:pt idx="6">
                  <c:v>64.7</c:v>
                </c:pt>
                <c:pt idx="7">
                  <c:v>30.8</c:v>
                </c:pt>
                <c:pt idx="8">
                  <c:v>47.1</c:v>
                </c:pt>
                <c:pt idx="9">
                  <c:v>23.8</c:v>
                </c:pt>
                <c:pt idx="10">
                  <c:v>55</c:v>
                </c:pt>
                <c:pt idx="11">
                  <c:v>25</c:v>
                </c:pt>
                <c:pt idx="12">
                  <c:v>37.5</c:v>
                </c:pt>
                <c:pt idx="13">
                  <c:v>56.3</c:v>
                </c:pt>
                <c:pt idx="14">
                  <c:v>22.2</c:v>
                </c:pt>
                <c:pt idx="15">
                  <c:v>42.9</c:v>
                </c:pt>
                <c:pt idx="16">
                  <c:v>31.3</c:v>
                </c:pt>
                <c:pt idx="17">
                  <c:v>50</c:v>
                </c:pt>
                <c:pt idx="18">
                  <c:v>45.5</c:v>
                </c:pt>
                <c:pt idx="19">
                  <c:v>77.8</c:v>
                </c:pt>
                <c:pt idx="20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438E-4E2D-A730-7CB8B1356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106064"/>
        <c:axId val="-1986102800"/>
      </c:barChart>
      <c:catAx>
        <c:axId val="-198610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02800"/>
        <c:crosses val="autoZero"/>
        <c:auto val="1"/>
        <c:lblAlgn val="ctr"/>
        <c:lblOffset val="100"/>
        <c:noMultiLvlLbl val="0"/>
      </c:catAx>
      <c:valAx>
        <c:axId val="-198610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06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Мониторинг качества знаний за</a:t>
            </a:r>
            <a:r>
              <a:rPr lang="ru-RU" baseline="0"/>
              <a:t> тр  четверти 2021-2022 учебного года Немцова М А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4б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Лист2!$B$1:$D$1</c:f>
              <c:strCache>
                <c:ptCount val="3"/>
                <c:pt idx="0">
                  <c:v>1четверть</c:v>
                </c:pt>
                <c:pt idx="1">
                  <c:v>2 четверть</c:v>
                </c:pt>
                <c:pt idx="2">
                  <c:v>3 четверть </c:v>
                </c:pt>
              </c:strCache>
            </c:str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60</c:v>
                </c:pt>
                <c:pt idx="1">
                  <c:v>75</c:v>
                </c:pt>
                <c:pt idx="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95-47DF-9C69-D560C2607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41024"/>
        <c:axId val="-1941727424"/>
      </c:barChart>
      <c:catAx>
        <c:axId val="-194174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27424"/>
        <c:crosses val="autoZero"/>
        <c:auto val="1"/>
        <c:lblAlgn val="ctr"/>
        <c:lblOffset val="100"/>
        <c:noMultiLvlLbl val="0"/>
      </c:catAx>
      <c:valAx>
        <c:axId val="-194172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4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Мониторинг</a:t>
            </a:r>
            <a:r>
              <a:rPr lang="ru-RU" baseline="0"/>
              <a:t> качества знаний по за три года Немцова М.А.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Лист2!$A$8</c:f>
              <c:strCache>
                <c:ptCount val="1"/>
                <c:pt idx="0">
                  <c:v>4б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Лист2!$B$7:$D$7</c:f>
              <c:strCache>
                <c:ptCount val="3"/>
                <c:pt idx="0">
                  <c:v>2019-2022</c:v>
                </c:pt>
                <c:pt idx="1">
                  <c:v>2020-2021</c:v>
                </c:pt>
                <c:pt idx="2">
                  <c:v>2021-2022</c:v>
                </c:pt>
              </c:strCache>
            </c:strRef>
          </c:cat>
          <c:val>
            <c:numRef>
              <c:f>Лист2!$B$8:$D$8</c:f>
              <c:numCache>
                <c:formatCode>General</c:formatCode>
                <c:ptCount val="3"/>
                <c:pt idx="0">
                  <c:v>89</c:v>
                </c:pt>
                <c:pt idx="1">
                  <c:v>89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95-476D-90C6-17B019AE6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39936"/>
        <c:axId val="-1941738304"/>
      </c:barChart>
      <c:catAx>
        <c:axId val="-194173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8304"/>
        <c:crosses val="autoZero"/>
        <c:auto val="1"/>
        <c:lblAlgn val="ctr"/>
        <c:lblOffset val="100"/>
        <c:noMultiLvlLbl val="0"/>
      </c:catAx>
      <c:valAx>
        <c:axId val="-194173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9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норма и выше нормы по технике чтения  по 2-11  классам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Лист1!$K$2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86-4111-B456-139665303EF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86-4111-B456-139665303EF1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086-4111-B456-139665303EF1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086-4111-B456-139665303EF1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086-4111-B456-139665303EF1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086-4111-B456-139665303E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Лист1!$A$3:$A$15</c:f>
              <c:strCache>
                <c:ptCount val="13"/>
                <c:pt idx="0">
                  <c:v>1б</c:v>
                </c:pt>
                <c:pt idx="1">
                  <c:v>2б</c:v>
                </c:pt>
                <c:pt idx="2">
                  <c:v>3б</c:v>
                </c:pt>
                <c:pt idx="3">
                  <c:v>4б</c:v>
                </c:pt>
                <c:pt idx="4">
                  <c:v>4в</c:v>
                </c:pt>
                <c:pt idx="5">
                  <c:v>5б</c:v>
                </c:pt>
                <c:pt idx="6">
                  <c:v>6б</c:v>
                </c:pt>
                <c:pt idx="7">
                  <c:v>7б</c:v>
                </c:pt>
                <c:pt idx="8">
                  <c:v>8б</c:v>
                </c:pt>
                <c:pt idx="9">
                  <c:v>9б</c:v>
                </c:pt>
                <c:pt idx="10">
                  <c:v>10б</c:v>
                </c:pt>
                <c:pt idx="11">
                  <c:v>11б</c:v>
                </c:pt>
                <c:pt idx="12">
                  <c:v>итого по школе</c:v>
                </c:pt>
              </c:strCache>
            </c:strRef>
          </c:cat>
          <c:val>
            <c:numRef>
              <c:f>Лист1!$K$3:$K$15</c:f>
              <c:numCache>
                <c:formatCode>0</c:formatCode>
                <c:ptCount val="13"/>
                <c:pt idx="1">
                  <c:v>66.666666666666671</c:v>
                </c:pt>
                <c:pt idx="2">
                  <c:v>82.142857142857139</c:v>
                </c:pt>
                <c:pt idx="3">
                  <c:v>92.307692307692307</c:v>
                </c:pt>
                <c:pt idx="4">
                  <c:v>80</c:v>
                </c:pt>
                <c:pt idx="5">
                  <c:v>50</c:v>
                </c:pt>
                <c:pt idx="6">
                  <c:v>58.823529411764703</c:v>
                </c:pt>
                <c:pt idx="7">
                  <c:v>30.434782608695652</c:v>
                </c:pt>
                <c:pt idx="8">
                  <c:v>14.285714285714286</c:v>
                </c:pt>
                <c:pt idx="9">
                  <c:v>6.666666666666667</c:v>
                </c:pt>
                <c:pt idx="10">
                  <c:v>36.363636363636367</c:v>
                </c:pt>
                <c:pt idx="11">
                  <c:v>20</c:v>
                </c:pt>
                <c:pt idx="12">
                  <c:v>53.072625698324025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86-4111-B456-139665303E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30688"/>
        <c:axId val="-1941729600"/>
      </c:barChart>
      <c:catAx>
        <c:axId val="-194173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29600"/>
        <c:crosses val="autoZero"/>
        <c:auto val="1"/>
        <c:lblAlgn val="ctr"/>
        <c:lblOffset val="100"/>
        <c:noMultiLvlLbl val="0"/>
      </c:catAx>
      <c:valAx>
        <c:axId val="-194172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не</a:t>
            </a:r>
            <a:r>
              <a:rPr lang="ru-RU" baseline="0"/>
              <a:t> выполняют норму</a:t>
            </a:r>
          </a:p>
          <a:p>
            <a:pPr>
              <a:defRPr/>
            </a:pP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Лист1!$E$2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289-495D-97EF-242D8FD643FD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289-495D-97EF-242D8FD643FD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289-495D-97EF-242D8FD643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Лист1!$A$3:$A$15</c:f>
              <c:strCache>
                <c:ptCount val="13"/>
                <c:pt idx="0">
                  <c:v>1б</c:v>
                </c:pt>
                <c:pt idx="1">
                  <c:v>2б</c:v>
                </c:pt>
                <c:pt idx="2">
                  <c:v>3б</c:v>
                </c:pt>
                <c:pt idx="3">
                  <c:v>4б</c:v>
                </c:pt>
                <c:pt idx="4">
                  <c:v>4в</c:v>
                </c:pt>
                <c:pt idx="5">
                  <c:v>5б</c:v>
                </c:pt>
                <c:pt idx="6">
                  <c:v>6б</c:v>
                </c:pt>
                <c:pt idx="7">
                  <c:v>7б</c:v>
                </c:pt>
                <c:pt idx="8">
                  <c:v>8б</c:v>
                </c:pt>
                <c:pt idx="9">
                  <c:v>9б</c:v>
                </c:pt>
                <c:pt idx="10">
                  <c:v>10б</c:v>
                </c:pt>
                <c:pt idx="11">
                  <c:v>11б</c:v>
                </c:pt>
                <c:pt idx="12">
                  <c:v>итого по школе</c:v>
                </c:pt>
              </c:strCache>
            </c:strRef>
          </c:cat>
          <c:val>
            <c:numRef>
              <c:f>Лист1!$E$3:$E$15</c:f>
              <c:numCache>
                <c:formatCode>0</c:formatCode>
                <c:ptCount val="13"/>
                <c:pt idx="1">
                  <c:v>33.333333333333336</c:v>
                </c:pt>
                <c:pt idx="2">
                  <c:v>17.857142857142858</c:v>
                </c:pt>
                <c:pt idx="3">
                  <c:v>7.6923076923076925</c:v>
                </c:pt>
                <c:pt idx="4">
                  <c:v>20</c:v>
                </c:pt>
                <c:pt idx="5">
                  <c:v>50</c:v>
                </c:pt>
                <c:pt idx="6">
                  <c:v>41.176470588235297</c:v>
                </c:pt>
                <c:pt idx="7">
                  <c:v>52.173913043478258</c:v>
                </c:pt>
                <c:pt idx="8">
                  <c:v>78.571428571428569</c:v>
                </c:pt>
                <c:pt idx="9">
                  <c:v>93.333333333333329</c:v>
                </c:pt>
                <c:pt idx="10">
                  <c:v>90.909090909090907</c:v>
                </c:pt>
                <c:pt idx="11">
                  <c:v>80</c:v>
                </c:pt>
                <c:pt idx="12">
                  <c:v>45.81005586592179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89-495D-97EF-242D8FD64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35584"/>
        <c:axId val="-1941733952"/>
      </c:barChart>
      <c:catAx>
        <c:axId val="-19417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3952"/>
        <c:crosses val="autoZero"/>
        <c:auto val="1"/>
        <c:lblAlgn val="ctr"/>
        <c:lblOffset val="100"/>
        <c:noMultiLvlLbl val="0"/>
      </c:catAx>
      <c:valAx>
        <c:axId val="-194173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5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не</a:t>
            </a:r>
            <a:r>
              <a:rPr lang="ru-RU" baseline="0"/>
              <a:t> выполняют норму</a:t>
            </a:r>
          </a:p>
          <a:p>
            <a:pPr>
              <a:defRPr/>
            </a:pP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'[Минуттық оқу І ЖЖ.xlsx]Лист1'!$E$2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84-4C88-9DEB-2C773F8897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684-4C88-9DEB-2C773F8897C0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684-4C88-9DEB-2C773F8897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'[Минуттық оқу І ЖЖ.xlsx]Лист1'!$A$3:$A$14</c:f>
              <c:strCache>
                <c:ptCount val="12"/>
                <c:pt idx="0">
                  <c:v>1а</c:v>
                </c:pt>
                <c:pt idx="1">
                  <c:v>2а</c:v>
                </c:pt>
                <c:pt idx="2">
                  <c:v>3а</c:v>
                </c:pt>
                <c:pt idx="3">
                  <c:v>4а</c:v>
                </c:pt>
                <c:pt idx="4">
                  <c:v>5а</c:v>
                </c:pt>
                <c:pt idx="5">
                  <c:v>6а</c:v>
                </c:pt>
                <c:pt idx="6">
                  <c:v>7а</c:v>
                </c:pt>
                <c:pt idx="7">
                  <c:v>8а</c:v>
                </c:pt>
                <c:pt idx="8">
                  <c:v>9а</c:v>
                </c:pt>
                <c:pt idx="9">
                  <c:v>10а</c:v>
                </c:pt>
                <c:pt idx="10">
                  <c:v>11а</c:v>
                </c:pt>
                <c:pt idx="11">
                  <c:v>итого по школе</c:v>
                </c:pt>
              </c:strCache>
            </c:strRef>
          </c:cat>
          <c:val>
            <c:numRef>
              <c:f>'[Минуттық оқу І ЖЖ.xlsx]Лист1'!$E$3:$E$14</c:f>
              <c:numCache>
                <c:formatCode>0</c:formatCode>
                <c:ptCount val="12"/>
                <c:pt idx="1">
                  <c:v>66.666666666666671</c:v>
                </c:pt>
                <c:pt idx="2">
                  <c:v>50</c:v>
                </c:pt>
                <c:pt idx="3">
                  <c:v>50</c:v>
                </c:pt>
                <c:pt idx="4">
                  <c:v>85.714285714285708</c:v>
                </c:pt>
                <c:pt idx="5">
                  <c:v>92.857142857142861</c:v>
                </c:pt>
                <c:pt idx="6">
                  <c:v>95.652173913043484</c:v>
                </c:pt>
                <c:pt idx="7">
                  <c:v>100</c:v>
                </c:pt>
                <c:pt idx="8">
                  <c:v>90.476190476190482</c:v>
                </c:pt>
                <c:pt idx="9">
                  <c:v>50</c:v>
                </c:pt>
                <c:pt idx="10">
                  <c:v>55.555555555555557</c:v>
                </c:pt>
                <c:pt idx="11">
                  <c:v>74.83443708609272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84-4C88-9DEB-2C773F8897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9262944"/>
        <c:axId val="-1979258048"/>
      </c:barChart>
      <c:catAx>
        <c:axId val="-197926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8048"/>
        <c:crosses val="autoZero"/>
        <c:auto val="1"/>
        <c:lblAlgn val="ctr"/>
        <c:lblOffset val="100"/>
        <c:noMultiLvlLbl val="0"/>
      </c:catAx>
      <c:valAx>
        <c:axId val="-197925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62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норма и выше нормы по классам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'[Минуттық оқу І ЖЖ.xlsx]Лист1'!$K$2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B5-48E2-A930-2E2DD1DEAB2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B5-48E2-A930-2E2DD1DEAB2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5B5-48E2-A930-2E2DD1DEAB2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5B5-48E2-A930-2E2DD1DEAB23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5B5-48E2-A930-2E2DD1DEAB23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5B5-48E2-A930-2E2DD1DEAB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'[Минуттық оқу І ЖЖ.xlsx]Лист1'!$A$3:$A$14</c:f>
              <c:strCache>
                <c:ptCount val="12"/>
                <c:pt idx="0">
                  <c:v>1а</c:v>
                </c:pt>
                <c:pt idx="1">
                  <c:v>2а</c:v>
                </c:pt>
                <c:pt idx="2">
                  <c:v>3а</c:v>
                </c:pt>
                <c:pt idx="3">
                  <c:v>4а</c:v>
                </c:pt>
                <c:pt idx="4">
                  <c:v>5а</c:v>
                </c:pt>
                <c:pt idx="5">
                  <c:v>6а</c:v>
                </c:pt>
                <c:pt idx="6">
                  <c:v>7а</c:v>
                </c:pt>
                <c:pt idx="7">
                  <c:v>8а</c:v>
                </c:pt>
                <c:pt idx="8">
                  <c:v>9а</c:v>
                </c:pt>
                <c:pt idx="9">
                  <c:v>10а</c:v>
                </c:pt>
                <c:pt idx="10">
                  <c:v>11а</c:v>
                </c:pt>
                <c:pt idx="11">
                  <c:v>итого по школе</c:v>
                </c:pt>
              </c:strCache>
            </c:strRef>
          </c:cat>
          <c:val>
            <c:numRef>
              <c:f>'[Минуттық оқу І ЖЖ.xlsx]Лист1'!$K$3:$K$14</c:f>
              <c:numCache>
                <c:formatCode>0</c:formatCode>
                <c:ptCount val="12"/>
                <c:pt idx="1">
                  <c:v>33.333333333333336</c:v>
                </c:pt>
                <c:pt idx="2">
                  <c:v>50</c:v>
                </c:pt>
                <c:pt idx="3">
                  <c:v>50</c:v>
                </c:pt>
                <c:pt idx="4">
                  <c:v>14.285714285714286</c:v>
                </c:pt>
                <c:pt idx="5">
                  <c:v>7.1428571428571432</c:v>
                </c:pt>
                <c:pt idx="6">
                  <c:v>4.3478260869565215</c:v>
                </c:pt>
                <c:pt idx="7">
                  <c:v>0</c:v>
                </c:pt>
                <c:pt idx="8">
                  <c:v>9.5238095238095237</c:v>
                </c:pt>
                <c:pt idx="9">
                  <c:v>50</c:v>
                </c:pt>
                <c:pt idx="10">
                  <c:v>44.444444444444443</c:v>
                </c:pt>
                <c:pt idx="11">
                  <c:v>25.165562913907284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5B5-48E2-A930-2E2DD1DEAB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9253696"/>
        <c:axId val="-1979253152"/>
      </c:barChart>
      <c:catAx>
        <c:axId val="-197925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3152"/>
        <c:crosses val="autoZero"/>
        <c:auto val="1"/>
        <c:lblAlgn val="ctr"/>
        <c:lblOffset val="100"/>
        <c:noMultiLvlLbl val="0"/>
      </c:catAx>
      <c:valAx>
        <c:axId val="-197925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не выполняют норму</a:t>
            </a:r>
            <a:r>
              <a:rPr lang="ru-RU" baseline="0"/>
              <a:t> по технике чтения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Лист1!$E$32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67-47DC-BE3F-987D80DB024F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67-47DC-BE3F-987D80DB024F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67-47DC-BE3F-987D80DB024F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667-47DC-BE3F-987D80DB024F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667-47DC-BE3F-987D80DB02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Лист1!$A$33:$A$53</c:f>
              <c:strCache>
                <c:ptCount val="21"/>
                <c:pt idx="0">
                  <c:v>2б</c:v>
                </c:pt>
                <c:pt idx="1">
                  <c:v>3б</c:v>
                </c:pt>
                <c:pt idx="2">
                  <c:v>4б</c:v>
                </c:pt>
                <c:pt idx="3">
                  <c:v>4в</c:v>
                </c:pt>
                <c:pt idx="4">
                  <c:v>5б</c:v>
                </c:pt>
                <c:pt idx="5">
                  <c:v>6б</c:v>
                </c:pt>
                <c:pt idx="6">
                  <c:v>7б</c:v>
                </c:pt>
                <c:pt idx="7">
                  <c:v>8б</c:v>
                </c:pt>
                <c:pt idx="8">
                  <c:v>9б</c:v>
                </c:pt>
                <c:pt idx="9">
                  <c:v>10б</c:v>
                </c:pt>
                <c:pt idx="10">
                  <c:v>11б</c:v>
                </c:pt>
                <c:pt idx="11">
                  <c:v>2а</c:v>
                </c:pt>
                <c:pt idx="12">
                  <c:v>3а</c:v>
                </c:pt>
                <c:pt idx="13">
                  <c:v>4а</c:v>
                </c:pt>
                <c:pt idx="14">
                  <c:v>5а</c:v>
                </c:pt>
                <c:pt idx="15">
                  <c:v>6а</c:v>
                </c:pt>
                <c:pt idx="16">
                  <c:v>7а</c:v>
                </c:pt>
                <c:pt idx="17">
                  <c:v>8а</c:v>
                </c:pt>
                <c:pt idx="18">
                  <c:v>9а</c:v>
                </c:pt>
                <c:pt idx="19">
                  <c:v>10а</c:v>
                </c:pt>
                <c:pt idx="20">
                  <c:v>11а</c:v>
                </c:pt>
              </c:strCache>
            </c:strRef>
          </c:cat>
          <c:val>
            <c:numRef>
              <c:f>Лист1!$E$33:$E$53</c:f>
              <c:numCache>
                <c:formatCode>0</c:formatCode>
                <c:ptCount val="21"/>
                <c:pt idx="0">
                  <c:v>33.333333333333336</c:v>
                </c:pt>
                <c:pt idx="1">
                  <c:v>17.857142857142858</c:v>
                </c:pt>
                <c:pt idx="2">
                  <c:v>7.6923076923076925</c:v>
                </c:pt>
                <c:pt idx="3">
                  <c:v>20</c:v>
                </c:pt>
                <c:pt idx="4">
                  <c:v>50</c:v>
                </c:pt>
                <c:pt idx="5">
                  <c:v>41.176470588235297</c:v>
                </c:pt>
                <c:pt idx="6">
                  <c:v>52.173913043478258</c:v>
                </c:pt>
                <c:pt idx="7">
                  <c:v>78.571428571428569</c:v>
                </c:pt>
                <c:pt idx="8">
                  <c:v>93.333333333333329</c:v>
                </c:pt>
                <c:pt idx="9">
                  <c:v>90.909090909090907</c:v>
                </c:pt>
                <c:pt idx="10">
                  <c:v>80</c:v>
                </c:pt>
                <c:pt idx="11">
                  <c:v>66.666666666666671</c:v>
                </c:pt>
                <c:pt idx="12">
                  <c:v>50</c:v>
                </c:pt>
                <c:pt idx="13">
                  <c:v>50</c:v>
                </c:pt>
                <c:pt idx="14">
                  <c:v>85.714285714285708</c:v>
                </c:pt>
                <c:pt idx="15">
                  <c:v>92.857142857142861</c:v>
                </c:pt>
                <c:pt idx="16">
                  <c:v>95.652173913043484</c:v>
                </c:pt>
                <c:pt idx="17">
                  <c:v>100</c:v>
                </c:pt>
                <c:pt idx="18">
                  <c:v>90.476190476190482</c:v>
                </c:pt>
                <c:pt idx="19">
                  <c:v>50</c:v>
                </c:pt>
                <c:pt idx="20">
                  <c:v>55.555555555555557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67-47DC-BE3F-987D80DB02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00655952"/>
        <c:axId val="-1900661392"/>
      </c:barChart>
      <c:catAx>
        <c:axId val="-190065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00661392"/>
        <c:crosses val="autoZero"/>
        <c:auto val="1"/>
        <c:lblAlgn val="ctr"/>
        <c:lblOffset val="100"/>
        <c:noMultiLvlLbl val="0"/>
      </c:catAx>
      <c:valAx>
        <c:axId val="-190066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0065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выше нормы по технике чтения</a:t>
            </a:r>
          </a:p>
        </c:rich>
      </c:tx>
      <c:layout>
        <c:manualLayout>
          <c:xMode val="edge"/>
          <c:yMode val="edge"/>
          <c:x val="0.36768413902320402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Лист1!$I$32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EF-4210-B684-C351CB04414A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AEF-4210-B684-C351CB0441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Лист1!$A$33:$A$53</c:f>
              <c:strCache>
                <c:ptCount val="21"/>
                <c:pt idx="0">
                  <c:v>2б</c:v>
                </c:pt>
                <c:pt idx="1">
                  <c:v>3б</c:v>
                </c:pt>
                <c:pt idx="2">
                  <c:v>4б</c:v>
                </c:pt>
                <c:pt idx="3">
                  <c:v>4в</c:v>
                </c:pt>
                <c:pt idx="4">
                  <c:v>5б</c:v>
                </c:pt>
                <c:pt idx="5">
                  <c:v>6б</c:v>
                </c:pt>
                <c:pt idx="6">
                  <c:v>7б</c:v>
                </c:pt>
                <c:pt idx="7">
                  <c:v>8б</c:v>
                </c:pt>
                <c:pt idx="8">
                  <c:v>9б</c:v>
                </c:pt>
                <c:pt idx="9">
                  <c:v>10б</c:v>
                </c:pt>
                <c:pt idx="10">
                  <c:v>11б</c:v>
                </c:pt>
                <c:pt idx="11">
                  <c:v>2а</c:v>
                </c:pt>
                <c:pt idx="12">
                  <c:v>3а</c:v>
                </c:pt>
                <c:pt idx="13">
                  <c:v>4а</c:v>
                </c:pt>
                <c:pt idx="14">
                  <c:v>5а</c:v>
                </c:pt>
                <c:pt idx="15">
                  <c:v>6а</c:v>
                </c:pt>
                <c:pt idx="16">
                  <c:v>7а</c:v>
                </c:pt>
                <c:pt idx="17">
                  <c:v>8а</c:v>
                </c:pt>
                <c:pt idx="18">
                  <c:v>9а</c:v>
                </c:pt>
                <c:pt idx="19">
                  <c:v>10а</c:v>
                </c:pt>
                <c:pt idx="20">
                  <c:v>11а</c:v>
                </c:pt>
              </c:strCache>
            </c:strRef>
          </c:cat>
          <c:val>
            <c:numRef>
              <c:f>Лист1!$I$33:$I$53</c:f>
              <c:numCache>
                <c:formatCode>0</c:formatCode>
                <c:ptCount val="21"/>
                <c:pt idx="0">
                  <c:v>45.833333333333336</c:v>
                </c:pt>
                <c:pt idx="1">
                  <c:v>75</c:v>
                </c:pt>
                <c:pt idx="2">
                  <c:v>61.53846153846154</c:v>
                </c:pt>
                <c:pt idx="3">
                  <c:v>66.666666666666671</c:v>
                </c:pt>
                <c:pt idx="4">
                  <c:v>28.571428571428573</c:v>
                </c:pt>
                <c:pt idx="5">
                  <c:v>35.294117647058826</c:v>
                </c:pt>
                <c:pt idx="6">
                  <c:v>8.695652173913043</c:v>
                </c:pt>
                <c:pt idx="7">
                  <c:v>14.285714285714286</c:v>
                </c:pt>
                <c:pt idx="8">
                  <c:v>0</c:v>
                </c:pt>
                <c:pt idx="9">
                  <c:v>0</c:v>
                </c:pt>
                <c:pt idx="10">
                  <c:v>20</c:v>
                </c:pt>
                <c:pt idx="11">
                  <c:v>20</c:v>
                </c:pt>
                <c:pt idx="12">
                  <c:v>22.222222222222221</c:v>
                </c:pt>
                <c:pt idx="13">
                  <c:v>25</c:v>
                </c:pt>
                <c:pt idx="14">
                  <c:v>14.285714285714286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9.5238095238095237</c:v>
                </c:pt>
                <c:pt idx="19">
                  <c:v>25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EF-4210-B684-C351CB0441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9257504"/>
        <c:axId val="-1765838688"/>
      </c:barChart>
      <c:catAx>
        <c:axId val="-197925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765838688"/>
        <c:crosses val="autoZero"/>
        <c:auto val="1"/>
        <c:lblAlgn val="ctr"/>
        <c:lblOffset val="100"/>
        <c:noMultiLvlLbl val="0"/>
      </c:catAx>
      <c:valAx>
        <c:axId val="-176583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Выполняют норму по школе со 2 по 11 класс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Лист1!$G$32</c:f>
              <c:strCache>
                <c:ptCount val="1"/>
                <c:pt idx="0">
                  <c:v>в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FF-4584-A9D3-B1375618DB09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FF-4584-A9D3-B1375618DB09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5FF-4584-A9D3-B1375618DB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Лист1!$A$33:$A$53</c:f>
              <c:strCache>
                <c:ptCount val="21"/>
                <c:pt idx="0">
                  <c:v>2б</c:v>
                </c:pt>
                <c:pt idx="1">
                  <c:v>3б</c:v>
                </c:pt>
                <c:pt idx="2">
                  <c:v>4б</c:v>
                </c:pt>
                <c:pt idx="3">
                  <c:v>4в</c:v>
                </c:pt>
                <c:pt idx="4">
                  <c:v>5б</c:v>
                </c:pt>
                <c:pt idx="5">
                  <c:v>6б</c:v>
                </c:pt>
                <c:pt idx="6">
                  <c:v>7б</c:v>
                </c:pt>
                <c:pt idx="7">
                  <c:v>8б</c:v>
                </c:pt>
                <c:pt idx="8">
                  <c:v>9б</c:v>
                </c:pt>
                <c:pt idx="9">
                  <c:v>10б</c:v>
                </c:pt>
                <c:pt idx="10">
                  <c:v>11б</c:v>
                </c:pt>
                <c:pt idx="11">
                  <c:v>2а</c:v>
                </c:pt>
                <c:pt idx="12">
                  <c:v>3а</c:v>
                </c:pt>
                <c:pt idx="13">
                  <c:v>4а</c:v>
                </c:pt>
                <c:pt idx="14">
                  <c:v>5а</c:v>
                </c:pt>
                <c:pt idx="15">
                  <c:v>6а</c:v>
                </c:pt>
                <c:pt idx="16">
                  <c:v>7а</c:v>
                </c:pt>
                <c:pt idx="17">
                  <c:v>8а</c:v>
                </c:pt>
                <c:pt idx="18">
                  <c:v>9а</c:v>
                </c:pt>
                <c:pt idx="19">
                  <c:v>10а</c:v>
                </c:pt>
                <c:pt idx="20">
                  <c:v>11а</c:v>
                </c:pt>
              </c:strCache>
            </c:strRef>
          </c:cat>
          <c:val>
            <c:numRef>
              <c:f>Лист1!$G$33:$G$53</c:f>
              <c:numCache>
                <c:formatCode>0</c:formatCode>
                <c:ptCount val="21"/>
                <c:pt idx="0">
                  <c:v>20.833333333333332</c:v>
                </c:pt>
                <c:pt idx="1">
                  <c:v>7.1428571428571432</c:v>
                </c:pt>
                <c:pt idx="2">
                  <c:v>30.76923076923077</c:v>
                </c:pt>
                <c:pt idx="3">
                  <c:v>13.333333333333334</c:v>
                </c:pt>
                <c:pt idx="4">
                  <c:v>21.428571428571427</c:v>
                </c:pt>
                <c:pt idx="5">
                  <c:v>23.529411764705884</c:v>
                </c:pt>
                <c:pt idx="6">
                  <c:v>21.739130434782609</c:v>
                </c:pt>
                <c:pt idx="7">
                  <c:v>0</c:v>
                </c:pt>
                <c:pt idx="8">
                  <c:v>6.666666666666667</c:v>
                </c:pt>
                <c:pt idx="9">
                  <c:v>36.363636363636367</c:v>
                </c:pt>
                <c:pt idx="10">
                  <c:v>0</c:v>
                </c:pt>
                <c:pt idx="11">
                  <c:v>13.333333333333334</c:v>
                </c:pt>
                <c:pt idx="12">
                  <c:v>27.777777777777779</c:v>
                </c:pt>
                <c:pt idx="13">
                  <c:v>25</c:v>
                </c:pt>
                <c:pt idx="14">
                  <c:v>0</c:v>
                </c:pt>
                <c:pt idx="15">
                  <c:v>7.1428571428571432</c:v>
                </c:pt>
                <c:pt idx="16">
                  <c:v>4.3478260869565215</c:v>
                </c:pt>
                <c:pt idx="17">
                  <c:v>0</c:v>
                </c:pt>
                <c:pt idx="18">
                  <c:v>0</c:v>
                </c:pt>
                <c:pt idx="19">
                  <c:v>25</c:v>
                </c:pt>
                <c:pt idx="20">
                  <c:v>44.444444444444443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FF-4584-A9D3-B1375618DB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765838144"/>
        <c:axId val="-1765837600"/>
      </c:barChart>
      <c:catAx>
        <c:axId val="-176583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765837600"/>
        <c:crosses val="autoZero"/>
        <c:auto val="1"/>
        <c:lblAlgn val="ctr"/>
        <c:lblOffset val="100"/>
        <c:noMultiLvlLbl val="0"/>
      </c:catAx>
      <c:valAx>
        <c:axId val="-176583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765838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Анализ результатов среза знаний  по английскому языку 8-11 классах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Лист3!$B$3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Лист3!$A$4:$A$7</c:f>
              <c:strCache>
                <c:ptCount val="4"/>
                <c:pt idx="0">
                  <c:v>8б класс</c:v>
                </c:pt>
                <c:pt idx="1">
                  <c:v>9б класс</c:v>
                </c:pt>
                <c:pt idx="2">
                  <c:v>10б класс</c:v>
                </c:pt>
                <c:pt idx="3">
                  <c:v>11б класс</c:v>
                </c:pt>
              </c:strCache>
            </c:strRef>
          </c:cat>
          <c:val>
            <c:numRef>
              <c:f>Лист3!$B$4:$B$7</c:f>
              <c:numCache>
                <c:formatCode>General</c:formatCode>
                <c:ptCount val="4"/>
                <c:pt idx="0">
                  <c:v>54</c:v>
                </c:pt>
                <c:pt idx="1">
                  <c:v>71</c:v>
                </c:pt>
                <c:pt idx="2">
                  <c:v>89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F-42D9-B390-FFD05E4E1983}"/>
            </c:ext>
          </c:extLst>
        </c:ser>
        <c:ser>
          <c:idx val="1"/>
          <c:order val="1"/>
          <c:tx>
            <c:strRef>
              <c:f>Лист3!$C$3</c:f>
              <c:strCache>
                <c:ptCount val="1"/>
                <c:pt idx="0">
                  <c:v>тестирование 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Лист3!$A$4:$A$7</c:f>
              <c:strCache>
                <c:ptCount val="4"/>
                <c:pt idx="0">
                  <c:v>8б класс</c:v>
                </c:pt>
                <c:pt idx="1">
                  <c:v>9б класс</c:v>
                </c:pt>
                <c:pt idx="2">
                  <c:v>10б класс</c:v>
                </c:pt>
                <c:pt idx="3">
                  <c:v>11б класс</c:v>
                </c:pt>
              </c:strCache>
            </c:strRef>
          </c:cat>
          <c:val>
            <c:numRef>
              <c:f>Лист3!$C$4:$C$7</c:f>
              <c:numCache>
                <c:formatCode>General</c:formatCode>
                <c:ptCount val="4"/>
                <c:pt idx="0">
                  <c:v>46</c:v>
                </c:pt>
                <c:pt idx="1">
                  <c:v>25.7</c:v>
                </c:pt>
                <c:pt idx="2">
                  <c:v>24</c:v>
                </c:pt>
                <c:pt idx="3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EF-42D9-B390-FFD05E4E1983}"/>
            </c:ext>
          </c:extLst>
        </c:ser>
        <c:ser>
          <c:idx val="2"/>
          <c:order val="2"/>
          <c:tx>
            <c:strRef>
              <c:f>Лист3!$D$3</c:f>
              <c:strCache>
                <c:ptCount val="1"/>
                <c:pt idx="0">
                  <c:v>3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Лист3!$A$4:$A$7</c:f>
              <c:strCache>
                <c:ptCount val="4"/>
                <c:pt idx="0">
                  <c:v>8б класс</c:v>
                </c:pt>
                <c:pt idx="1">
                  <c:v>9б класс</c:v>
                </c:pt>
                <c:pt idx="2">
                  <c:v>10б класс</c:v>
                </c:pt>
                <c:pt idx="3">
                  <c:v>11б класс</c:v>
                </c:pt>
              </c:strCache>
            </c:strRef>
          </c:cat>
          <c:val>
            <c:numRef>
              <c:f>Лист3!$D$4:$D$7</c:f>
              <c:numCache>
                <c:formatCode>General</c:formatCode>
                <c:ptCount val="4"/>
                <c:pt idx="0">
                  <c:v>44.4</c:v>
                </c:pt>
                <c:pt idx="1">
                  <c:v>62.5</c:v>
                </c:pt>
                <c:pt idx="2">
                  <c:v>63.6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EF-42D9-B390-FFD05E4E1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9252608"/>
        <c:axId val="-1979252064"/>
      </c:barChart>
      <c:catAx>
        <c:axId val="-197925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2064"/>
        <c:crosses val="autoZero"/>
        <c:auto val="1"/>
        <c:lblAlgn val="ctr"/>
        <c:lblOffset val="100"/>
        <c:noMultiLvlLbl val="0"/>
      </c:catAx>
      <c:valAx>
        <c:axId val="-197925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знаний по итогам   3 четверти 5-9 классы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C28-4E21-97D7-333ED6DCFA65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28-4E21-97D7-333ED6DCFA65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C28-4E21-97D7-333ED6DCFA65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C28-4E21-97D7-333ED6DCFA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четверть 21-22'!$U$16:$U$25</c:f>
              <c:strCache>
                <c:ptCount val="10"/>
                <c:pt idx="0">
                  <c:v>5"а"</c:v>
                </c:pt>
                <c:pt idx="1">
                  <c:v>5"б"</c:v>
                </c:pt>
                <c:pt idx="2">
                  <c:v>6"а"</c:v>
                </c:pt>
                <c:pt idx="3">
                  <c:v>6"б"</c:v>
                </c:pt>
                <c:pt idx="4">
                  <c:v>7"а"</c:v>
                </c:pt>
                <c:pt idx="5">
                  <c:v>7"б"</c:v>
                </c:pt>
                <c:pt idx="6">
                  <c:v>8"а"</c:v>
                </c:pt>
                <c:pt idx="7">
                  <c:v>8"б"</c:v>
                </c:pt>
                <c:pt idx="8">
                  <c:v>9"а"</c:v>
                </c:pt>
                <c:pt idx="9">
                  <c:v>9"б"</c:v>
                </c:pt>
              </c:strCache>
            </c:strRef>
          </c:cat>
          <c:val>
            <c:numRef>
              <c:f>'3 четверть 21-22'!$V$16:$V$25</c:f>
              <c:numCache>
                <c:formatCode>0.0</c:formatCode>
                <c:ptCount val="10"/>
                <c:pt idx="0">
                  <c:v>30.8</c:v>
                </c:pt>
                <c:pt idx="1">
                  <c:v>47.1</c:v>
                </c:pt>
                <c:pt idx="2">
                  <c:v>23.8</c:v>
                </c:pt>
                <c:pt idx="3">
                  <c:v>55</c:v>
                </c:pt>
                <c:pt idx="4">
                  <c:v>25</c:v>
                </c:pt>
                <c:pt idx="5">
                  <c:v>37.5</c:v>
                </c:pt>
                <c:pt idx="6">
                  <c:v>56.3</c:v>
                </c:pt>
                <c:pt idx="7">
                  <c:v>22.2</c:v>
                </c:pt>
                <c:pt idx="8">
                  <c:v>42.9</c:v>
                </c:pt>
                <c:pt idx="9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28-4E21-97D7-333ED6DCF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103888"/>
        <c:axId val="-1986112592"/>
      </c:barChart>
      <c:catAx>
        <c:axId val="-198610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12592"/>
        <c:crosses val="autoZero"/>
        <c:auto val="1"/>
        <c:lblAlgn val="ctr"/>
        <c:lblOffset val="100"/>
        <c:noMultiLvlLbl val="0"/>
      </c:catAx>
      <c:valAx>
        <c:axId val="-1986112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03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Мониторинг</a:t>
            </a:r>
            <a:r>
              <a:rPr lang="ru-RU" b="1" baseline="0"/>
              <a:t> образовательных достижений обучающихся 4 классы(пробное тестирование)</a:t>
            </a:r>
            <a:endParaRPr lang="ru-RU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'[2022-04-06. 4В класс. Результат тестирования.xlsx]Worksheet'!$A$22</c:f>
              <c:strCache>
                <c:ptCount val="1"/>
                <c:pt idx="0">
                  <c:v>4а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AF-4FDF-94D8-E69A37B8C4BF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AF-4FDF-94D8-E69A37B8C4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'[2022-04-06. 4В класс. Результат тестирования.xlsx]Worksheet'!$B$21:$F$21</c:f>
              <c:strCache>
                <c:ptCount val="4"/>
                <c:pt idx="0">
                  <c:v>Грамотность чтения</c:v>
                </c:pt>
                <c:pt idx="1">
                  <c:v>Математическая грамотность</c:v>
                </c:pt>
                <c:pt idx="2">
                  <c:v>Естественнонаучное грамотность</c:v>
                </c:pt>
                <c:pt idx="3">
                  <c:v>общий балл</c:v>
                </c:pt>
              </c:strCache>
            </c:strRef>
          </c:cat>
          <c:val>
            <c:numRef>
              <c:f>'[2022-04-06. 4В класс. Результат тестирования.xlsx]Worksheet'!$B$22:$F$22</c:f>
              <c:numCache>
                <c:formatCode>General</c:formatCode>
                <c:ptCount val="4"/>
                <c:pt idx="0">
                  <c:v>53</c:v>
                </c:pt>
                <c:pt idx="1">
                  <c:v>39</c:v>
                </c:pt>
                <c:pt idx="2">
                  <c:v>56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AF-4FDF-94D8-E69A37B8C4BF}"/>
            </c:ext>
          </c:extLst>
        </c:ser>
        <c:ser>
          <c:idx val="1"/>
          <c:order val="1"/>
          <c:tx>
            <c:strRef>
              <c:f>'[2022-04-06. 4В класс. Результат тестирования.xlsx]Worksheet'!$A$23</c:f>
              <c:strCache>
                <c:ptCount val="1"/>
                <c:pt idx="0">
                  <c:v>4б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7AF-4FDF-94D8-E69A37B8C4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'[2022-04-06. 4В класс. Результат тестирования.xlsx]Worksheet'!$B$21:$F$21</c:f>
              <c:strCache>
                <c:ptCount val="4"/>
                <c:pt idx="0">
                  <c:v>Грамотность чтения</c:v>
                </c:pt>
                <c:pt idx="1">
                  <c:v>Математическая грамотность</c:v>
                </c:pt>
                <c:pt idx="2">
                  <c:v>Естественнонаучное грамотность</c:v>
                </c:pt>
                <c:pt idx="3">
                  <c:v>общий балл</c:v>
                </c:pt>
              </c:strCache>
            </c:strRef>
          </c:cat>
          <c:val>
            <c:numRef>
              <c:f>'[2022-04-06. 4В класс. Результат тестирования.xlsx]Worksheet'!$B$23:$F$23</c:f>
              <c:numCache>
                <c:formatCode>General</c:formatCode>
                <c:ptCount val="4"/>
                <c:pt idx="0">
                  <c:v>65</c:v>
                </c:pt>
                <c:pt idx="1">
                  <c:v>63</c:v>
                </c:pt>
                <c:pt idx="2">
                  <c:v>68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7AF-4FDF-94D8-E69A37B8C4BF}"/>
            </c:ext>
          </c:extLst>
        </c:ser>
        <c:ser>
          <c:idx val="2"/>
          <c:order val="2"/>
          <c:tx>
            <c:strRef>
              <c:f>'[2022-04-06. 4В класс. Результат тестирования.xlsx]Worksheet'!$A$24</c:f>
              <c:strCache>
                <c:ptCount val="1"/>
                <c:pt idx="0">
                  <c:v>4в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'[2022-04-06. 4В класс. Результат тестирования.xlsx]Worksheet'!$B$21:$F$21</c:f>
              <c:strCache>
                <c:ptCount val="4"/>
                <c:pt idx="0">
                  <c:v>Грамотность чтения</c:v>
                </c:pt>
                <c:pt idx="1">
                  <c:v>Математическая грамотность</c:v>
                </c:pt>
                <c:pt idx="2">
                  <c:v>Естественнонаучное грамотность</c:v>
                </c:pt>
                <c:pt idx="3">
                  <c:v>общий балл</c:v>
                </c:pt>
              </c:strCache>
            </c:strRef>
          </c:cat>
          <c:val>
            <c:numRef>
              <c:f>'[2022-04-06. 4В класс. Результат тестирования.xlsx]Worksheet'!$B$24:$F$24</c:f>
              <c:numCache>
                <c:formatCode>General</c:formatCode>
                <c:ptCount val="4"/>
                <c:pt idx="0">
                  <c:v>59</c:v>
                </c:pt>
                <c:pt idx="1">
                  <c:v>55</c:v>
                </c:pt>
                <c:pt idx="2">
                  <c:v>67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7AF-4FDF-94D8-E69A37B8C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9250976"/>
        <c:axId val="-1979250432"/>
      </c:barChart>
      <c:catAx>
        <c:axId val="-197925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0432"/>
        <c:crosses val="autoZero"/>
        <c:auto val="1"/>
        <c:lblAlgn val="ctr"/>
        <c:lblOffset val="100"/>
        <c:noMultiLvlLbl val="0"/>
      </c:catAx>
      <c:valAx>
        <c:axId val="-197925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Мониторинг образовательных достижений обучающихся 9 классов 2022(пробное тестирование)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'[2022-04-07. 9Б класс. Результат тестирования.xlsx]Worksheet'!$A$18</c:f>
              <c:strCache>
                <c:ptCount val="1"/>
                <c:pt idx="0">
                  <c:v>9а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41-40AB-946C-6A85E12FE8A7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841-40AB-946C-6A85E12FE8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'[2022-04-07. 9Б класс. Результат тестирования.xlsx]Worksheet'!$B$17:$L$17</c:f>
              <c:strCache>
                <c:ptCount val="9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Математическая грамотность</c:v>
                </c:pt>
                <c:pt idx="4">
                  <c:v>Химия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общий балл</c:v>
                </c:pt>
              </c:strCache>
            </c:strRef>
          </c:cat>
          <c:val>
            <c:numRef>
              <c:f>'[2022-04-07. 9Б класс. Результат тестирования.xlsx]Worksheet'!$B$18:$L$18</c:f>
              <c:numCache>
                <c:formatCode>General</c:formatCode>
                <c:ptCount val="9"/>
                <c:pt idx="0">
                  <c:v>53</c:v>
                </c:pt>
                <c:pt idx="1">
                  <c:v>57</c:v>
                </c:pt>
                <c:pt idx="2">
                  <c:v>65</c:v>
                </c:pt>
                <c:pt idx="3">
                  <c:v>28</c:v>
                </c:pt>
                <c:pt idx="4">
                  <c:v>43</c:v>
                </c:pt>
                <c:pt idx="5">
                  <c:v>56</c:v>
                </c:pt>
                <c:pt idx="6">
                  <c:v>67</c:v>
                </c:pt>
                <c:pt idx="7">
                  <c:v>64</c:v>
                </c:pt>
                <c:pt idx="8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41-40AB-946C-6A85E12FE8A7}"/>
            </c:ext>
          </c:extLst>
        </c:ser>
        <c:ser>
          <c:idx val="1"/>
          <c:order val="1"/>
          <c:tx>
            <c:strRef>
              <c:f>'[2022-04-07. 9Б класс. Результат тестирования.xlsx]Worksheet'!$A$19</c:f>
              <c:strCache>
                <c:ptCount val="1"/>
                <c:pt idx="0">
                  <c:v>9б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841-40AB-946C-6A85E12FE8A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841-40AB-946C-6A85E12FE8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'[2022-04-07. 9Б класс. Результат тестирования.xlsx]Worksheet'!$B$17:$L$17</c:f>
              <c:strCache>
                <c:ptCount val="9"/>
                <c:pt idx="0">
                  <c:v>Английский язык</c:v>
                </c:pt>
                <c:pt idx="1">
                  <c:v>Казахский язык</c:v>
                </c:pt>
                <c:pt idx="2">
                  <c:v>Русский язык</c:v>
                </c:pt>
                <c:pt idx="3">
                  <c:v>Математическая грамотность</c:v>
                </c:pt>
                <c:pt idx="4">
                  <c:v>Химия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География</c:v>
                </c:pt>
                <c:pt idx="8">
                  <c:v>общий балл</c:v>
                </c:pt>
              </c:strCache>
            </c:strRef>
          </c:cat>
          <c:val>
            <c:numRef>
              <c:f>'[2022-04-07. 9Б класс. Результат тестирования.xlsx]Worksheet'!$B$19:$L$19</c:f>
              <c:numCache>
                <c:formatCode>General</c:formatCode>
                <c:ptCount val="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46</c:v>
                </c:pt>
                <c:pt idx="4">
                  <c:v>60</c:v>
                </c:pt>
                <c:pt idx="5">
                  <c:v>30</c:v>
                </c:pt>
                <c:pt idx="6">
                  <c:v>53</c:v>
                </c:pt>
                <c:pt idx="7">
                  <c:v>55</c:v>
                </c:pt>
                <c:pt idx="8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841-40AB-946C-6A85E12FE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9258592"/>
        <c:axId val="-1979262400"/>
      </c:barChart>
      <c:catAx>
        <c:axId val="-197925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62400"/>
        <c:crosses val="autoZero"/>
        <c:auto val="1"/>
        <c:lblAlgn val="ctr"/>
        <c:lblOffset val="100"/>
        <c:noMultiLvlLbl val="0"/>
      </c:catAx>
      <c:valAx>
        <c:axId val="-197926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7925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k-KZ"/>
              <a:t>Качество знаний</a:t>
            </a:r>
            <a:r>
              <a:rPr lang="kk-KZ" baseline="0"/>
              <a:t> по итогам 3 четверти 2-4 классы</a:t>
            </a:r>
            <a:endParaRPr lang="ru-RU"/>
          </a:p>
        </c:rich>
      </c:tx>
      <c:layout>
        <c:manualLayout>
          <c:xMode val="edge"/>
          <c:yMode val="edge"/>
          <c:x val="0.21625678040244969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0A-4DCB-A484-B35CD35DD1A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0A-4DCB-A484-B35CD35DD1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четверть 21-22'!$U$9:$U$15</c:f>
              <c:strCache>
                <c:ptCount val="7"/>
                <c:pt idx="0">
                  <c:v>2"а"</c:v>
                </c:pt>
                <c:pt idx="1">
                  <c:v>2"б"</c:v>
                </c:pt>
                <c:pt idx="2">
                  <c:v>3"а"</c:v>
                </c:pt>
                <c:pt idx="3">
                  <c:v>3"б"</c:v>
                </c:pt>
                <c:pt idx="4">
                  <c:v>4"а"</c:v>
                </c:pt>
                <c:pt idx="5">
                  <c:v>4"б"</c:v>
                </c:pt>
                <c:pt idx="6">
                  <c:v>4"в"</c:v>
                </c:pt>
              </c:strCache>
            </c:strRef>
          </c:cat>
          <c:val>
            <c:numRef>
              <c:f>'3 четверть 21-22'!$V$9:$V$15</c:f>
              <c:numCache>
                <c:formatCode>0.0</c:formatCode>
                <c:ptCount val="7"/>
                <c:pt idx="0">
                  <c:v>68.8</c:v>
                </c:pt>
                <c:pt idx="1">
                  <c:v>76.900000000000006</c:v>
                </c:pt>
                <c:pt idx="2">
                  <c:v>84.2</c:v>
                </c:pt>
                <c:pt idx="3">
                  <c:v>67.7</c:v>
                </c:pt>
                <c:pt idx="4">
                  <c:v>57.1</c:v>
                </c:pt>
                <c:pt idx="5">
                  <c:v>76.5</c:v>
                </c:pt>
                <c:pt idx="6">
                  <c:v>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0A-4DCB-A484-B35CD35DD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101712"/>
        <c:axId val="-1986111504"/>
      </c:barChart>
      <c:catAx>
        <c:axId val="-198610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11504"/>
        <c:crosses val="autoZero"/>
        <c:auto val="1"/>
        <c:lblAlgn val="ctr"/>
        <c:lblOffset val="100"/>
        <c:noMultiLvlLbl val="0"/>
      </c:catAx>
      <c:valAx>
        <c:axId val="-19861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0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</a:t>
            </a:r>
            <a:r>
              <a:rPr lang="ru-RU" baseline="0"/>
              <a:t> знаний по итогам 3 четверти  10-11 классы</a:t>
            </a:r>
            <a:endParaRPr lang="ru-RU"/>
          </a:p>
        </c:rich>
      </c:tx>
      <c:layout>
        <c:manualLayout>
          <c:xMode val="edge"/>
          <c:yMode val="edge"/>
          <c:x val="0.35112489063867014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A6-45A5-BAFF-2FC8690E6EC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EA6-45A5-BAFF-2FC8690E6E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 четверть 21-22'!$U$26:$U$29</c:f>
              <c:strCache>
                <c:ptCount val="4"/>
                <c:pt idx="0">
                  <c:v>10"а"</c:v>
                </c:pt>
                <c:pt idx="1">
                  <c:v>10"б"</c:v>
                </c:pt>
                <c:pt idx="2">
                  <c:v>11"а"</c:v>
                </c:pt>
                <c:pt idx="3">
                  <c:v>11"б"</c:v>
                </c:pt>
              </c:strCache>
            </c:strRef>
          </c:cat>
          <c:val>
            <c:numRef>
              <c:f>'3 четверть 21-22'!$V$26:$V$29</c:f>
              <c:numCache>
                <c:formatCode>0.0</c:formatCode>
                <c:ptCount val="4"/>
                <c:pt idx="0">
                  <c:v>50</c:v>
                </c:pt>
                <c:pt idx="1">
                  <c:v>45.5</c:v>
                </c:pt>
                <c:pt idx="2">
                  <c:v>77.8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A6-45A5-BAFF-2FC8690E6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113680"/>
        <c:axId val="-1986110416"/>
      </c:barChart>
      <c:catAx>
        <c:axId val="-198611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10416"/>
        <c:crosses val="autoZero"/>
        <c:auto val="1"/>
        <c:lblAlgn val="ctr"/>
        <c:lblOffset val="100"/>
        <c:noMultiLvlLbl val="0"/>
      </c:catAx>
      <c:valAx>
        <c:axId val="-198611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13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Анализ качества знаний 2-4 классы по итогам 3 четвертей 2021-22 учебного года</a:t>
            </a:r>
            <a:endParaRPr lang="ru-RU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1 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Лист2!$A$2:$A$8</c:f>
              <c:strCache>
                <c:ptCount val="7"/>
                <c:pt idx="0">
                  <c:v>2"а"</c:v>
                </c:pt>
                <c:pt idx="1">
                  <c:v>2"б"</c:v>
                </c:pt>
                <c:pt idx="2">
                  <c:v>3"а"</c:v>
                </c:pt>
                <c:pt idx="3">
                  <c:v>3"б"</c:v>
                </c:pt>
                <c:pt idx="4">
                  <c:v>4"а"</c:v>
                </c:pt>
                <c:pt idx="5">
                  <c:v>4"б"</c:v>
                </c:pt>
                <c:pt idx="6">
                  <c:v>4"в"</c:v>
                </c:pt>
              </c:strCache>
            </c:strRef>
          </c:cat>
          <c:val>
            <c:numRef>
              <c:f>Лист2!$B$2:$B$8</c:f>
              <c:numCache>
                <c:formatCode>0.0</c:formatCode>
                <c:ptCount val="7"/>
                <c:pt idx="0">
                  <c:v>78.599999999999994</c:v>
                </c:pt>
                <c:pt idx="1">
                  <c:v>74.2</c:v>
                </c:pt>
                <c:pt idx="2">
                  <c:v>83.3</c:v>
                </c:pt>
                <c:pt idx="3">
                  <c:v>60</c:v>
                </c:pt>
                <c:pt idx="4">
                  <c:v>60.9</c:v>
                </c:pt>
                <c:pt idx="5">
                  <c:v>60</c:v>
                </c:pt>
                <c:pt idx="6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13-4E2E-B866-83C027C2E064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Лист2!$A$2:$A$8</c:f>
              <c:strCache>
                <c:ptCount val="7"/>
                <c:pt idx="0">
                  <c:v>2"а"</c:v>
                </c:pt>
                <c:pt idx="1">
                  <c:v>2"б"</c:v>
                </c:pt>
                <c:pt idx="2">
                  <c:v>3"а"</c:v>
                </c:pt>
                <c:pt idx="3">
                  <c:v>3"б"</c:v>
                </c:pt>
                <c:pt idx="4">
                  <c:v>4"а"</c:v>
                </c:pt>
                <c:pt idx="5">
                  <c:v>4"б"</c:v>
                </c:pt>
                <c:pt idx="6">
                  <c:v>4"в"</c:v>
                </c:pt>
              </c:strCache>
            </c:strRef>
          </c:cat>
          <c:val>
            <c:numRef>
              <c:f>Лист2!$C$2:$C$8</c:f>
              <c:numCache>
                <c:formatCode>General</c:formatCode>
                <c:ptCount val="7"/>
                <c:pt idx="0">
                  <c:v>66.7</c:v>
                </c:pt>
                <c:pt idx="1">
                  <c:v>72.400000000000006</c:v>
                </c:pt>
                <c:pt idx="2">
                  <c:v>72.2</c:v>
                </c:pt>
                <c:pt idx="3">
                  <c:v>61.3</c:v>
                </c:pt>
                <c:pt idx="4">
                  <c:v>59.1</c:v>
                </c:pt>
                <c:pt idx="5">
                  <c:v>75</c:v>
                </c:pt>
                <c:pt idx="6">
                  <c:v>72.2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13-4E2E-B866-83C027C2E064}"/>
            </c:ext>
          </c:extLst>
        </c:ser>
        <c:ser>
          <c:idx val="2"/>
          <c:order val="2"/>
          <c:tx>
            <c:strRef>
              <c:f>Лист2!$D$1</c:f>
              <c:strCache>
                <c:ptCount val="1"/>
                <c:pt idx="0">
                  <c:v>3 четверть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Лист2!$A$2:$A$8</c:f>
              <c:strCache>
                <c:ptCount val="7"/>
                <c:pt idx="0">
                  <c:v>2"а"</c:v>
                </c:pt>
                <c:pt idx="1">
                  <c:v>2"б"</c:v>
                </c:pt>
                <c:pt idx="2">
                  <c:v>3"а"</c:v>
                </c:pt>
                <c:pt idx="3">
                  <c:v>3"б"</c:v>
                </c:pt>
                <c:pt idx="4">
                  <c:v>4"а"</c:v>
                </c:pt>
                <c:pt idx="5">
                  <c:v>4"б"</c:v>
                </c:pt>
                <c:pt idx="6">
                  <c:v>4"в"</c:v>
                </c:pt>
              </c:strCache>
            </c:strRef>
          </c:cat>
          <c:val>
            <c:numRef>
              <c:f>Лист2!$D$2:$D$8</c:f>
              <c:numCache>
                <c:formatCode>0.0</c:formatCode>
                <c:ptCount val="7"/>
                <c:pt idx="0">
                  <c:v>68.8</c:v>
                </c:pt>
                <c:pt idx="1">
                  <c:v>76.900000000000006</c:v>
                </c:pt>
                <c:pt idx="2">
                  <c:v>84.2</c:v>
                </c:pt>
                <c:pt idx="3">
                  <c:v>67.7</c:v>
                </c:pt>
                <c:pt idx="4">
                  <c:v>57.1</c:v>
                </c:pt>
                <c:pt idx="5">
                  <c:v>76.5</c:v>
                </c:pt>
                <c:pt idx="6">
                  <c:v>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13-4E2E-B866-83C027C2E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099536"/>
        <c:axId val="-1986109328"/>
      </c:barChart>
      <c:catAx>
        <c:axId val="-198609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09328"/>
        <c:crosses val="autoZero"/>
        <c:auto val="1"/>
        <c:lblAlgn val="ctr"/>
        <c:lblOffset val="100"/>
        <c:noMultiLvlLbl val="0"/>
      </c:catAx>
      <c:valAx>
        <c:axId val="-198610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09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Анализ качества знаний 5-9 классы по итогам 3 четвертей 2021-22 учебного года</a:t>
            </a:r>
            <a:endParaRPr lang="ru-RU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Лист2!$A$9:$A$18</c:f>
              <c:strCache>
                <c:ptCount val="10"/>
                <c:pt idx="0">
                  <c:v>5"а"</c:v>
                </c:pt>
                <c:pt idx="1">
                  <c:v>5"б"</c:v>
                </c:pt>
                <c:pt idx="2">
                  <c:v>6"а"</c:v>
                </c:pt>
                <c:pt idx="3">
                  <c:v>6"б"</c:v>
                </c:pt>
                <c:pt idx="4">
                  <c:v>7"а"</c:v>
                </c:pt>
                <c:pt idx="5">
                  <c:v>7"б"</c:v>
                </c:pt>
                <c:pt idx="6">
                  <c:v>8"а"</c:v>
                </c:pt>
                <c:pt idx="7">
                  <c:v>8"б"</c:v>
                </c:pt>
                <c:pt idx="8">
                  <c:v>9"а"</c:v>
                </c:pt>
                <c:pt idx="9">
                  <c:v>9"б"</c:v>
                </c:pt>
              </c:strCache>
            </c:strRef>
          </c:cat>
          <c:val>
            <c:numRef>
              <c:f>Лист2!$B$9:$B$18</c:f>
              <c:numCache>
                <c:formatCode>0.0</c:formatCode>
                <c:ptCount val="10"/>
                <c:pt idx="0">
                  <c:v>44</c:v>
                </c:pt>
                <c:pt idx="1">
                  <c:v>47.1</c:v>
                </c:pt>
                <c:pt idx="2">
                  <c:v>38.1</c:v>
                </c:pt>
                <c:pt idx="3">
                  <c:v>45</c:v>
                </c:pt>
                <c:pt idx="4">
                  <c:v>37.5</c:v>
                </c:pt>
                <c:pt idx="5">
                  <c:v>37.5</c:v>
                </c:pt>
                <c:pt idx="6">
                  <c:v>64.3</c:v>
                </c:pt>
                <c:pt idx="7">
                  <c:v>23.5</c:v>
                </c:pt>
                <c:pt idx="8">
                  <c:v>42.9</c:v>
                </c:pt>
                <c:pt idx="9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60-4F51-89A0-057BDD3C5C2F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Лист2!$A$9:$A$18</c:f>
              <c:strCache>
                <c:ptCount val="10"/>
                <c:pt idx="0">
                  <c:v>5"а"</c:v>
                </c:pt>
                <c:pt idx="1">
                  <c:v>5"б"</c:v>
                </c:pt>
                <c:pt idx="2">
                  <c:v>6"а"</c:v>
                </c:pt>
                <c:pt idx="3">
                  <c:v>6"б"</c:v>
                </c:pt>
                <c:pt idx="4">
                  <c:v>7"а"</c:v>
                </c:pt>
                <c:pt idx="5">
                  <c:v>7"б"</c:v>
                </c:pt>
                <c:pt idx="6">
                  <c:v>8"а"</c:v>
                </c:pt>
                <c:pt idx="7">
                  <c:v>8"б"</c:v>
                </c:pt>
                <c:pt idx="8">
                  <c:v>9"а"</c:v>
                </c:pt>
                <c:pt idx="9">
                  <c:v>9"б"</c:v>
                </c:pt>
              </c:strCache>
            </c:strRef>
          </c:cat>
          <c:val>
            <c:numRef>
              <c:f>Лист2!$C$9:$C$18</c:f>
              <c:numCache>
                <c:formatCode>General</c:formatCode>
                <c:ptCount val="10"/>
                <c:pt idx="0">
                  <c:v>40</c:v>
                </c:pt>
                <c:pt idx="1">
                  <c:v>47.1</c:v>
                </c:pt>
                <c:pt idx="2">
                  <c:v>28.6</c:v>
                </c:pt>
                <c:pt idx="3">
                  <c:v>50</c:v>
                </c:pt>
                <c:pt idx="4">
                  <c:v>25</c:v>
                </c:pt>
                <c:pt idx="5">
                  <c:v>37.5</c:v>
                </c:pt>
                <c:pt idx="6">
                  <c:v>60</c:v>
                </c:pt>
                <c:pt idx="7">
                  <c:v>23.5</c:v>
                </c:pt>
                <c:pt idx="8">
                  <c:v>42.9</c:v>
                </c:pt>
                <c:pt idx="9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60-4F51-89A0-057BDD3C5C2F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Лист2!$A$9:$A$18</c:f>
              <c:strCache>
                <c:ptCount val="10"/>
                <c:pt idx="0">
                  <c:v>5"а"</c:v>
                </c:pt>
                <c:pt idx="1">
                  <c:v>5"б"</c:v>
                </c:pt>
                <c:pt idx="2">
                  <c:v>6"а"</c:v>
                </c:pt>
                <c:pt idx="3">
                  <c:v>6"б"</c:v>
                </c:pt>
                <c:pt idx="4">
                  <c:v>7"а"</c:v>
                </c:pt>
                <c:pt idx="5">
                  <c:v>7"б"</c:v>
                </c:pt>
                <c:pt idx="6">
                  <c:v>8"а"</c:v>
                </c:pt>
                <c:pt idx="7">
                  <c:v>8"б"</c:v>
                </c:pt>
                <c:pt idx="8">
                  <c:v>9"а"</c:v>
                </c:pt>
                <c:pt idx="9">
                  <c:v>9"б"</c:v>
                </c:pt>
              </c:strCache>
            </c:strRef>
          </c:cat>
          <c:val>
            <c:numRef>
              <c:f>Лист2!$D$9:$D$18</c:f>
              <c:numCache>
                <c:formatCode>0.0</c:formatCode>
                <c:ptCount val="10"/>
                <c:pt idx="0">
                  <c:v>30.8</c:v>
                </c:pt>
                <c:pt idx="1">
                  <c:v>47.1</c:v>
                </c:pt>
                <c:pt idx="2">
                  <c:v>23.8</c:v>
                </c:pt>
                <c:pt idx="3">
                  <c:v>55</c:v>
                </c:pt>
                <c:pt idx="4">
                  <c:v>25</c:v>
                </c:pt>
                <c:pt idx="5">
                  <c:v>37.5</c:v>
                </c:pt>
                <c:pt idx="6">
                  <c:v>56.3</c:v>
                </c:pt>
                <c:pt idx="7">
                  <c:v>22.2</c:v>
                </c:pt>
                <c:pt idx="8">
                  <c:v>42.9</c:v>
                </c:pt>
                <c:pt idx="9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60-4F51-89A0-057BDD3C5C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86114224"/>
        <c:axId val="-1986108784"/>
      </c:barChart>
      <c:catAx>
        <c:axId val="-198611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08784"/>
        <c:crosses val="autoZero"/>
        <c:auto val="1"/>
        <c:lblAlgn val="ctr"/>
        <c:lblOffset val="100"/>
        <c:noMultiLvlLbl val="0"/>
      </c:catAx>
      <c:valAx>
        <c:axId val="-198610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8611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>
                <a:effectLst/>
              </a:rPr>
              <a:t>Анализ качества знаний  10-11 классы по итогам 3 четвертей 2021-22 учебного года</a:t>
            </a:r>
            <a:endParaRPr lang="ru-RU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Лист2!$A$19:$A$22</c:f>
              <c:strCache>
                <c:ptCount val="4"/>
                <c:pt idx="0">
                  <c:v>10"а"</c:v>
                </c:pt>
                <c:pt idx="1">
                  <c:v>10"б"</c:v>
                </c:pt>
                <c:pt idx="2">
                  <c:v>11"а"</c:v>
                </c:pt>
                <c:pt idx="3">
                  <c:v>11"б"</c:v>
                </c:pt>
              </c:strCache>
            </c:strRef>
          </c:cat>
          <c:val>
            <c:numRef>
              <c:f>Лист2!$B$19:$B$22</c:f>
              <c:numCache>
                <c:formatCode>0.0</c:formatCode>
                <c:ptCount val="4"/>
                <c:pt idx="0">
                  <c:v>85.7</c:v>
                </c:pt>
                <c:pt idx="1">
                  <c:v>45.5</c:v>
                </c:pt>
                <c:pt idx="2">
                  <c:v>100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B4-49F1-B61E-A2408620B82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Лист2!$A$19:$A$22</c:f>
              <c:strCache>
                <c:ptCount val="4"/>
                <c:pt idx="0">
                  <c:v>10"а"</c:v>
                </c:pt>
                <c:pt idx="1">
                  <c:v>10"б"</c:v>
                </c:pt>
                <c:pt idx="2">
                  <c:v>11"а"</c:v>
                </c:pt>
                <c:pt idx="3">
                  <c:v>11"б"</c:v>
                </c:pt>
              </c:strCache>
            </c:strRef>
          </c:cat>
          <c:val>
            <c:numRef>
              <c:f>Лист2!$C$19:$C$22</c:f>
              <c:numCache>
                <c:formatCode>General</c:formatCode>
                <c:ptCount val="4"/>
                <c:pt idx="0">
                  <c:v>62.5</c:v>
                </c:pt>
                <c:pt idx="1">
                  <c:v>42.5</c:v>
                </c:pt>
                <c:pt idx="2">
                  <c:v>100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B4-49F1-B61E-A2408620B824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Лист2!$A$19:$A$22</c:f>
              <c:strCache>
                <c:ptCount val="4"/>
                <c:pt idx="0">
                  <c:v>10"а"</c:v>
                </c:pt>
                <c:pt idx="1">
                  <c:v>10"б"</c:v>
                </c:pt>
                <c:pt idx="2">
                  <c:v>11"а"</c:v>
                </c:pt>
                <c:pt idx="3">
                  <c:v>11"б"</c:v>
                </c:pt>
              </c:strCache>
            </c:strRef>
          </c:cat>
          <c:val>
            <c:numRef>
              <c:f>Лист2!$D$19:$D$22</c:f>
              <c:numCache>
                <c:formatCode>0.0</c:formatCode>
                <c:ptCount val="4"/>
                <c:pt idx="0">
                  <c:v>50</c:v>
                </c:pt>
                <c:pt idx="1">
                  <c:v>45.5</c:v>
                </c:pt>
                <c:pt idx="2">
                  <c:v>77.8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B4-49F1-B61E-A2408620B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30144"/>
        <c:axId val="-1941742112"/>
      </c:barChart>
      <c:catAx>
        <c:axId val="-194173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42112"/>
        <c:crosses val="autoZero"/>
        <c:auto val="1"/>
        <c:lblAlgn val="ctr"/>
        <c:lblOffset val="100"/>
        <c:noMultiLvlLbl val="0"/>
      </c:catAx>
      <c:valAx>
        <c:axId val="-194174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Мониторинг</a:t>
            </a:r>
            <a:r>
              <a:rPr lang="ru-RU" baseline="0"/>
              <a:t> качества знаний  по итогам 3-х четвертей 2022 учебного года Рзагазиева А.А.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1четверть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5а</c:v>
                </c:pt>
                <c:pt idx="1">
                  <c:v>6а</c:v>
                </c:pt>
                <c:pt idx="2">
                  <c:v>7а</c:v>
                </c:pt>
                <c:pt idx="3">
                  <c:v>9а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</c:v>
                </c:pt>
                <c:pt idx="1">
                  <c:v>45</c:v>
                </c:pt>
                <c:pt idx="2">
                  <c:v>63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A-4836-BE40-E948048D790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5а</c:v>
                </c:pt>
                <c:pt idx="1">
                  <c:v>6а</c:v>
                </c:pt>
                <c:pt idx="2">
                  <c:v>7а</c:v>
                </c:pt>
                <c:pt idx="3">
                  <c:v>9а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52</c:v>
                </c:pt>
                <c:pt idx="1">
                  <c:v>38</c:v>
                </c:pt>
                <c:pt idx="2">
                  <c:v>46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A-4836-BE40-E948048D790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четверть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5а</c:v>
                </c:pt>
                <c:pt idx="1">
                  <c:v>6а</c:v>
                </c:pt>
                <c:pt idx="2">
                  <c:v>7а</c:v>
                </c:pt>
                <c:pt idx="3">
                  <c:v>9а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50</c:v>
                </c:pt>
                <c:pt idx="1">
                  <c:v>43</c:v>
                </c:pt>
                <c:pt idx="2">
                  <c:v>63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A-4836-BE40-E948048D79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28512"/>
        <c:axId val="-1941739392"/>
      </c:barChart>
      <c:catAx>
        <c:axId val="-194172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9392"/>
        <c:crosses val="autoZero"/>
        <c:auto val="1"/>
        <c:lblAlgn val="ctr"/>
        <c:lblOffset val="100"/>
        <c:noMultiLvlLbl val="0"/>
      </c:catAx>
      <c:valAx>
        <c:axId val="-1941739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2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Мониторинг качества знаний за три года </a:t>
            </a:r>
            <a:r>
              <a:rPr lang="ru-RU" baseline="0"/>
              <a:t> Рзагазиева А.А.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Лист1!$B$9</c:f>
              <c:strCache>
                <c:ptCount val="1"/>
                <c:pt idx="0">
                  <c:v>2019-2022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Лист1!$A$10:$A$13</c:f>
              <c:strCache>
                <c:ptCount val="4"/>
                <c:pt idx="0">
                  <c:v>6а</c:v>
                </c:pt>
                <c:pt idx="1">
                  <c:v>7а</c:v>
                </c:pt>
                <c:pt idx="2">
                  <c:v>9а</c:v>
                </c:pt>
                <c:pt idx="3">
                  <c:v>10а</c:v>
                </c:pt>
              </c:strCache>
            </c:strRef>
          </c:cat>
          <c:val>
            <c:numRef>
              <c:f>Лист1!$B$10:$B$13</c:f>
              <c:numCache>
                <c:formatCode>General</c:formatCode>
                <c:ptCount val="4"/>
                <c:pt idx="1">
                  <c:v>60</c:v>
                </c:pt>
                <c:pt idx="2">
                  <c:v>53</c:v>
                </c:pt>
                <c:pt idx="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A-43E1-BB3E-5C8A931504E2}"/>
            </c:ext>
          </c:extLst>
        </c:ser>
        <c:ser>
          <c:idx val="1"/>
          <c:order val="1"/>
          <c:tx>
            <c:strRef>
              <c:f>Лист1!$C$9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Лист1!$A$10:$A$13</c:f>
              <c:strCache>
                <c:ptCount val="4"/>
                <c:pt idx="0">
                  <c:v>6а</c:v>
                </c:pt>
                <c:pt idx="1">
                  <c:v>7а</c:v>
                </c:pt>
                <c:pt idx="2">
                  <c:v>9а</c:v>
                </c:pt>
                <c:pt idx="3">
                  <c:v>10а</c:v>
                </c:pt>
              </c:strCache>
            </c:strRef>
          </c:cat>
          <c:val>
            <c:numRef>
              <c:f>Лист1!$C$10:$C$13</c:f>
              <c:numCache>
                <c:formatCode>General</c:formatCode>
                <c:ptCount val="4"/>
                <c:pt idx="0">
                  <c:v>79</c:v>
                </c:pt>
                <c:pt idx="1">
                  <c:v>72</c:v>
                </c:pt>
                <c:pt idx="2">
                  <c:v>60</c:v>
                </c:pt>
                <c:pt idx="3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A-43E1-BB3E-5C8A931504E2}"/>
            </c:ext>
          </c:extLst>
        </c:ser>
        <c:ser>
          <c:idx val="2"/>
          <c:order val="2"/>
          <c:tx>
            <c:strRef>
              <c:f>Лист1!$D$9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Лист1!$A$10:$A$13</c:f>
              <c:strCache>
                <c:ptCount val="4"/>
                <c:pt idx="0">
                  <c:v>6а</c:v>
                </c:pt>
                <c:pt idx="1">
                  <c:v>7а</c:v>
                </c:pt>
                <c:pt idx="2">
                  <c:v>9а</c:v>
                </c:pt>
                <c:pt idx="3">
                  <c:v>10а</c:v>
                </c:pt>
              </c:strCache>
            </c:strRef>
          </c:cat>
          <c:val>
            <c:numRef>
              <c:f>Лист1!$D$10:$D$13</c:f>
              <c:numCache>
                <c:formatCode>General</c:formatCode>
                <c:ptCount val="4"/>
                <c:pt idx="0">
                  <c:v>42</c:v>
                </c:pt>
                <c:pt idx="1">
                  <c:v>57</c:v>
                </c:pt>
                <c:pt idx="2">
                  <c:v>49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A-43E1-BB3E-5C8A93150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41731232"/>
        <c:axId val="-1941737760"/>
      </c:barChart>
      <c:catAx>
        <c:axId val="-194173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7760"/>
        <c:crosses val="autoZero"/>
        <c:auto val="1"/>
        <c:lblAlgn val="ctr"/>
        <c:lblOffset val="100"/>
        <c:noMultiLvlLbl val="0"/>
      </c:catAx>
      <c:valAx>
        <c:axId val="-194173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4173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0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3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5293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54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59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85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583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68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88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45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51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51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20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28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72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52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9CC0D-C760-40E0-8339-7B5F78BB6384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BA0C5B-5053-415B-8A4C-2A467A70C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1" y="624840"/>
            <a:ext cx="10775852" cy="35814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2021-2022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жылының</a:t>
            </a:r>
            <a:r>
              <a:rPr lang="ru-RU" dirty="0"/>
              <a:t> </a:t>
            </a:r>
            <a:r>
              <a:rPr lang="ru-RU" dirty="0" err="1"/>
              <a:t>қорытындысы</a:t>
            </a:r>
            <a:br>
              <a:rPr lang="ru-RU" dirty="0"/>
            </a:br>
            <a:r>
              <a:rPr lang="ru-RU" dirty="0"/>
              <a:t>Итоги третьей четверти 2021-2022 учебного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Подготовила</a:t>
            </a:r>
            <a:r>
              <a:rPr lang="kk-KZ"/>
              <a:t>:  Неринг Ирина Владимировна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132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119588"/>
              </p:ext>
            </p:extLst>
          </p:nvPr>
        </p:nvGraphicFramePr>
        <p:xfrm>
          <a:off x="0" y="0"/>
          <a:ext cx="11742820" cy="3296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57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57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65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5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5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65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65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65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474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учащихся в классе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взяли технику чтения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выполняют норму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выполняют норму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выше нормы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 и выше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4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7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школе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5" marR="8975" marT="89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75" marR="8975" marT="897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028351"/>
              </p:ext>
            </p:extLst>
          </p:nvPr>
        </p:nvGraphicFramePr>
        <p:xfrm>
          <a:off x="152400" y="353006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225379"/>
              </p:ext>
            </p:extLst>
          </p:nvPr>
        </p:nvGraphicFramePr>
        <p:xfrm>
          <a:off x="5224913" y="3712946"/>
          <a:ext cx="542062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50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61085"/>
              </p:ext>
            </p:extLst>
          </p:nvPr>
        </p:nvGraphicFramePr>
        <p:xfrm>
          <a:off x="1854609" y="165236"/>
          <a:ext cx="8242300" cy="3388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класс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всего учащихся в классе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всего взяли технику чтения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не выполняют норму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в 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выполняют норму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 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выше нормы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 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норма и выше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в 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67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6а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7а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8а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10а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11а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итого по школе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75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>
                          <a:effectLst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237215"/>
              </p:ext>
            </p:extLst>
          </p:nvPr>
        </p:nvGraphicFramePr>
        <p:xfrm>
          <a:off x="6170022" y="37642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383007"/>
              </p:ext>
            </p:extLst>
          </p:nvPr>
        </p:nvGraphicFramePr>
        <p:xfrm>
          <a:off x="753291" y="368590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6857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518110"/>
              </p:ext>
            </p:extLst>
          </p:nvPr>
        </p:nvGraphicFramePr>
        <p:xfrm>
          <a:off x="1408202" y="4953001"/>
          <a:ext cx="8711158" cy="190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990087"/>
              </p:ext>
            </p:extLst>
          </p:nvPr>
        </p:nvGraphicFramePr>
        <p:xfrm>
          <a:off x="1184366" y="2481944"/>
          <a:ext cx="9701347" cy="2264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94470"/>
              </p:ext>
            </p:extLst>
          </p:nvPr>
        </p:nvGraphicFramePr>
        <p:xfrm>
          <a:off x="1697219" y="-67492"/>
          <a:ext cx="870952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9155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87141" y="2133600"/>
            <a:ext cx="10917471" cy="377762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Срез знаний по английскому языку за 1 полугодие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9317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625618"/>
              </p:ext>
            </p:extLst>
          </p:nvPr>
        </p:nvGraphicFramePr>
        <p:xfrm>
          <a:off x="1026943" y="946779"/>
          <a:ext cx="10283482" cy="4964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720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22858" y="583474"/>
            <a:ext cx="8915400" cy="377762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образовательных достижений обучающихся МОДО 2022 Результаты пробного тестирования  4,9 классов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Казахстану будут проводить МОДО с 18.04  по 29.04 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школе будет проходить 28.04 и 29.04 апреля в 4 потока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54905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573808"/>
              </p:ext>
            </p:extLst>
          </p:nvPr>
        </p:nvGraphicFramePr>
        <p:xfrm>
          <a:off x="1589315" y="1328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618199"/>
              </p:ext>
            </p:extLst>
          </p:nvPr>
        </p:nvGraphicFramePr>
        <p:xfrm>
          <a:off x="5562599" y="3157537"/>
          <a:ext cx="6629401" cy="370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393731"/>
              </p:ext>
            </p:extLst>
          </p:nvPr>
        </p:nvGraphicFramePr>
        <p:xfrm>
          <a:off x="6322060" y="192589"/>
          <a:ext cx="5765800" cy="1083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8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Грамотность чтения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Математическая грамотность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Естественнонаучное грамотность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общий балл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4б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091098"/>
              </p:ext>
            </p:extLst>
          </p:nvPr>
        </p:nvGraphicFramePr>
        <p:xfrm>
          <a:off x="0" y="3490327"/>
          <a:ext cx="5702301" cy="16551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8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46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27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11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7417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Английский язык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Казахский язык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Русский язык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Математическая грамотность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Химия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Физика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Биология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География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общий балл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9б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811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3257" y="136430"/>
            <a:ext cx="8911687" cy="128089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проведения итоговой аттестации 9,11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2824" y="1306286"/>
            <a:ext cx="8915400" cy="53383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выпускные экзамены 9 классов с 28 мая по 6 июня</a:t>
            </a: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экзамены 11 классов с 27 мая по 10 июня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языку обучения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(эссе)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мая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 по алгебре(контрольная работа) –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мая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казахскому языку с русским языком обучения (русскому языку с казахским языком обучения)-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июня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 предмет по выбору –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июня</a:t>
            </a:r>
          </a:p>
          <a:p>
            <a:pPr marL="0" indent="0" algn="ctr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экзамены 11 классов с 27 мая по 10 июня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алгебре и началам анализа (контрольная работа) -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мая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языку обучения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(эссе)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мая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истории Казахстана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июня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по казахскому языку с русским языком обучения (русскому языку с казахским языком обучения)- 7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июня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Письменный экзамен  предмет по выбору –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июня</a:t>
            </a:r>
          </a:p>
          <a:p>
            <a:pPr marL="0" indent="0">
              <a:buNone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2777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513060"/>
              </p:ext>
            </p:extLst>
          </p:nvPr>
        </p:nvGraphicFramePr>
        <p:xfrm>
          <a:off x="1018903" y="803266"/>
          <a:ext cx="10215154" cy="5240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5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8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0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519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08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предмет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дата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кабинет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экзаменатор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ассистенты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Председатель экзаменационной комиссии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Русский язык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28.05.2022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Турмухамбетова А.Ж.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Жанглышева Б.А.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Кабдушева Г.А.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Математика(Алгебра)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31.05.2022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Неринг И.В.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Поливина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Омирбай К.О.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Казахский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03.06.2022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Бахмешева Б.Ж.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Тайжанова Б.С.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Ирубаева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9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Паршакова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Айтжанова О.А.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Куанышбаева Б.М.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Нурманова Б.О.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Кайрашева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Петрова Т.А.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информатика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Жумадильдин К.А.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Неринг И.В.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Рамазанова А.Т.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5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Английский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Бадел</a:t>
                      </a:r>
                      <a:r>
                        <a:rPr lang="kk-KZ" sz="1300">
                          <a:effectLst/>
                        </a:rPr>
                        <a:t>қызы</a:t>
                      </a:r>
                      <a:r>
                        <a:rPr lang="ru-RU" sz="1300">
                          <a:effectLst/>
                        </a:rPr>
                        <a:t> Л.Б.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Сулейменова Г.О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Жумабекова М.К.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Нургалиева М.Д.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71" marR="632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66401" y="3823415"/>
            <a:ext cx="93676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66401" y="234048"/>
            <a:ext cx="8834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Расписание экзаменов на итоговой аттестации  2021-2022 учебного года 9б класса</a:t>
            </a:r>
            <a:endParaRPr lang="ru-RU" altLang="ru-RU" sz="1000" dirty="0"/>
          </a:p>
        </p:txBody>
      </p:sp>
    </p:spTree>
    <p:extLst>
      <p:ext uri="{BB962C8B-B14F-4D97-AF65-F5344CB8AC3E}">
        <p14:creationId xmlns:p14="http://schemas.microsoft.com/office/powerpoint/2010/main" val="3314686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439507"/>
              </p:ext>
            </p:extLst>
          </p:nvPr>
        </p:nvGraphicFramePr>
        <p:xfrm>
          <a:off x="1622561" y="2128201"/>
          <a:ext cx="10055633" cy="4590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6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984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42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предмет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экзаменатор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дата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ассистенты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кабинет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Председатель экзаменационной комиссии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Казахский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Рзагазиева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28.05.2022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Алпысхан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Бахмешева Б.Ж.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Математика(Алгебра)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Сары Р.Т.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31.05.2022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Жакенова Л.Ж.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Кикимова Г.Р.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Русский язык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03.06.2022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Жанглышева Б.А.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Кабдушева Г.А.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Айтжанова О.А.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Есбосынова А.К.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Куанышбаева Б.М.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Нурманова Б.О.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Кайрашева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Тузелова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Всемирная история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Капышева Э.Т.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06.06.2022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Тузелова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Есбосынова А.К.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Нургалиева М.Д.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07" marR="6250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3397" y="351601"/>
            <a:ext cx="964520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Расписание экзаменов на итоговой аттестации  2021-2022 учебного года 9а класса</a:t>
            </a: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73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7611" y="287382"/>
            <a:ext cx="9466807" cy="6000876"/>
          </a:xfrm>
        </p:spPr>
        <p:txBody>
          <a:bodyPr>
            <a:no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ІІІ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тоқсанның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қорытындысы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третьей четверти.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аттестациядан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Качество знаний и аттестация учителей.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3.Бірінші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жартыжылдықта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техникасының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қорытындысы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техники чтения по итогам первого полугодия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тілінен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сапасының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қорытындысы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среза  знаний по английскому языку.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мониторингілеу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(ББЖМ) 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образовательный достижений обучающихся МОДО. Результаты пробного тестирования.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,11сыныптың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аттестациясы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9,11 классов.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Жазғы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летней школы.</a:t>
            </a:r>
          </a:p>
        </p:txBody>
      </p:sp>
    </p:spTree>
    <p:extLst>
      <p:ext uri="{BB962C8B-B14F-4D97-AF65-F5344CB8AC3E}">
        <p14:creationId xmlns:p14="http://schemas.microsoft.com/office/powerpoint/2010/main" val="2517118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11125"/>
              </p:ext>
            </p:extLst>
          </p:nvPr>
        </p:nvGraphicFramePr>
        <p:xfrm>
          <a:off x="1457098" y="2075950"/>
          <a:ext cx="10552022" cy="3106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4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0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предмет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дата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кабинет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экзаменатор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ассистенты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Председатель экзаменационной комиссии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Алгебра и начала анализа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27.05.2022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Жакенова Л.Ж.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Неринг И.В.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Поливина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Русский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Турмухамбетова А.Ж.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Жанглышева Б.А.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Кабдушева Г.А.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История Казахстана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02.06.2022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Петрова Т.А.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Капышева Э.Т.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Тузелова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Казахский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07.06.2022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Ирубаева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Тайжанова Б.С.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Бахмешева Б.Ж.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Нурманова Б.О.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Кайрашева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Петрова Т.А.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5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Паршакова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Айтжанова О.А.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Куанышбаева Б.М.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Нургалиева М.Д.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16" marR="6211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45337" y="926001"/>
            <a:ext cx="975927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Расписание экзаменов на итоговой аттестации  2021-2022 учебного года 11б класса</a:t>
            </a: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392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813177"/>
              </p:ext>
            </p:extLst>
          </p:nvPr>
        </p:nvGraphicFramePr>
        <p:xfrm>
          <a:off x="1648687" y="2037152"/>
          <a:ext cx="9785667" cy="339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2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3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9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4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дата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кабинет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экзаменатор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ассистенты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Председатель экзаменационной комиссии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Алгебра и начала анализа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Кикимова Г.Р.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Сары Р.Т.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Омирбай К.О.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30.05.2022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Ирубаева А.В.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Алпысхан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Рзагазиева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02.06.2022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Капышева Э.Т.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Кайрашева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Есбосынова А.К.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07.06.2022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Жанглышева Б.А.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Кабдушева Г.А.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Турмухамбетова А.Ж.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Айтжанова О.А.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Куанышбаева Б.М.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Есбосынова А.К.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Нургалиева М.Д.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География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10.06.2022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Нурманова Б.О.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Тузелова А.А.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Кайрашева А.А.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Нургалиева М.Д.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00" marR="605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63634" y="403851"/>
            <a:ext cx="975927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Расписание экзаменов на итоговой аттестации  2021-2022 учебного года 11а класса</a:t>
            </a: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885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1822858" y="583474"/>
            <a:ext cx="8915400" cy="3777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839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1B1F9-1443-43C6-AF7A-5FFB59A7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739" y="173944"/>
            <a:ext cx="10491738" cy="613847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Итоги 3 четверти по классам   2о21-2о22 учебного 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845863"/>
              </p:ext>
            </p:extLst>
          </p:nvPr>
        </p:nvGraphicFramePr>
        <p:xfrm>
          <a:off x="2473237" y="670558"/>
          <a:ext cx="8161940" cy="6830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6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4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9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16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089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"5"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"4"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"3"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"2"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н/а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успеваемости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4"в"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Всего2-4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5-9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11"а"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11"б"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3933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10-11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2-11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75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итого1-11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6" marR="5556" marT="5556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11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FAEF5-A406-44D9-BF39-B04BDD62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35" y="624110"/>
            <a:ext cx="10562077" cy="1280890"/>
          </a:xfrm>
        </p:spPr>
        <p:txBody>
          <a:bodyPr/>
          <a:lstStyle/>
          <a:p>
            <a:r>
              <a:rPr lang="ru-RU" dirty="0"/>
              <a:t>Итоги 3 четверти по  школе за 2021-2022 ч год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554582"/>
              </p:ext>
            </p:extLst>
          </p:nvPr>
        </p:nvGraphicFramePr>
        <p:xfrm>
          <a:off x="539931" y="1541417"/>
          <a:ext cx="11242766" cy="5024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015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871855"/>
              </p:ext>
            </p:extLst>
          </p:nvPr>
        </p:nvGraphicFramePr>
        <p:xfrm>
          <a:off x="6785810" y="157045"/>
          <a:ext cx="4918510" cy="3495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81165"/>
              </p:ext>
            </p:extLst>
          </p:nvPr>
        </p:nvGraphicFramePr>
        <p:xfrm>
          <a:off x="1057175" y="3344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118517"/>
              </p:ext>
            </p:extLst>
          </p:nvPr>
        </p:nvGraphicFramePr>
        <p:xfrm>
          <a:off x="3694497" y="38284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6014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738567"/>
              </p:ext>
            </p:extLst>
          </p:nvPr>
        </p:nvGraphicFramePr>
        <p:xfrm>
          <a:off x="972169" y="15876"/>
          <a:ext cx="10281985" cy="2417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19142"/>
              </p:ext>
            </p:extLst>
          </p:nvPr>
        </p:nvGraphicFramePr>
        <p:xfrm>
          <a:off x="96253" y="2346158"/>
          <a:ext cx="11829447" cy="2312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081009"/>
              </p:ext>
            </p:extLst>
          </p:nvPr>
        </p:nvGraphicFramePr>
        <p:xfrm>
          <a:off x="1289785" y="4434840"/>
          <a:ext cx="902849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5756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01511"/>
              </p:ext>
            </p:extLst>
          </p:nvPr>
        </p:nvGraphicFramePr>
        <p:xfrm>
          <a:off x="1831273" y="353144"/>
          <a:ext cx="3895759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1четверть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 четверть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 четверть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6а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7а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790472"/>
              </p:ext>
            </p:extLst>
          </p:nvPr>
        </p:nvGraphicFramePr>
        <p:xfrm>
          <a:off x="6797908" y="372394"/>
          <a:ext cx="3433746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2019-2022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2020-2021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2021-2022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6а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7а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10а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851716"/>
              </p:ext>
            </p:extLst>
          </p:nvPr>
        </p:nvGraphicFramePr>
        <p:xfrm>
          <a:off x="1336307" y="23846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133105"/>
              </p:ext>
            </p:extLst>
          </p:nvPr>
        </p:nvGraphicFramePr>
        <p:xfrm>
          <a:off x="6620577" y="217290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730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556375"/>
              </p:ext>
            </p:extLst>
          </p:nvPr>
        </p:nvGraphicFramePr>
        <p:xfrm>
          <a:off x="710665" y="163388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164141"/>
              </p:ext>
            </p:extLst>
          </p:nvPr>
        </p:nvGraphicFramePr>
        <p:xfrm>
          <a:off x="6225941" y="173976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08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28816" y="1045945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техники чтения по итогам 1 полугодия 2021-2022 учебного года</a:t>
            </a:r>
          </a:p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апреле повторная проверка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13119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1715</TotalTime>
  <Words>2033</Words>
  <Application>Microsoft Office PowerPoint</Application>
  <PresentationFormat>Широкоэкранный</PresentationFormat>
  <Paragraphs>971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Times New Roman</vt:lpstr>
      <vt:lpstr>Wingdings 3</vt:lpstr>
      <vt:lpstr>Легкий дым</vt:lpstr>
      <vt:lpstr>2021-2022 оқу жылының қорытындысы Итоги третьей четверти 2021-2022 учебного года</vt:lpstr>
      <vt:lpstr>Презентация PowerPoint</vt:lpstr>
      <vt:lpstr>Итоги 3 четверти по классам   2о21-2о22 учебного года</vt:lpstr>
      <vt:lpstr>Итоги 3 четверти по  школе за 2021-2022 ч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График проведения итоговой аттестации 9,11 классов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первой четверти 2021-2022 учебного года</dc:title>
  <dc:creator>1</dc:creator>
  <cp:lastModifiedBy>1</cp:lastModifiedBy>
  <cp:revision>55</cp:revision>
  <dcterms:created xsi:type="dcterms:W3CDTF">2021-11-01T06:02:24Z</dcterms:created>
  <dcterms:modified xsi:type="dcterms:W3CDTF">2022-04-20T06:41:32Z</dcterms:modified>
</cp:coreProperties>
</file>